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8" r:id="rId7"/>
    <p:sldId id="269" r:id="rId8"/>
    <p:sldId id="261" r:id="rId9"/>
    <p:sldId id="262" r:id="rId10"/>
    <p:sldId id="264" r:id="rId11"/>
    <p:sldId id="267" r:id="rId12"/>
    <p:sldId id="270" r:id="rId13"/>
    <p:sldId id="271" r:id="rId14"/>
    <p:sldId id="263" r:id="rId15"/>
    <p:sldId id="265" r:id="rId16"/>
    <p:sldId id="266"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17:41:03.9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41 0,'0'0,"-2"0,-17 0,0 0,41 2,457 64,-227-27,0-11,82-14,-1-12,-269-2,439-27,-229 13,1 12,-57 1,-41-1,392-12,475-48,-531 45,0 18,-495-1,128 5,29 0,-168-5,1-1,-1 1,11-3,-5-1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17:41:05.7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1 133,'0'0,"1"1,146 16,-45-12,130-10,105-27,-246 22,785-68,-234 62,-226 11,351-4,-367 29,56 1,104-30,-445 6,-6 2,0 5,129 22,-227-25,-1 1,18 1,-26-3,1 0,0-1,0 1,-1 0,1-1,0 0,-1 1,1-1,-1 0,1 0,3-3,4-3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41:11.726"/>
    </inkml:context>
    <inkml:brush xml:id="br0">
      <inkml:brushProperty name="width" value="0.05" units="cm"/>
      <inkml:brushProperty name="height" value="0.05" units="cm"/>
      <inkml:brushProperty name="color" value="#FFC114"/>
    </inkml:brush>
  </inkml:definitions>
  <inkml:trace contextRef="#ctx0" brushRef="#br0">1 258 24575,'12'1'0,"293"11"0,11 2 0,180 26-494,70 6-106,-55-20 615,0-27-204,-462-1 182,1193-59-21,-708 34 28,1 33 0,249 0 1303,-772-6-1303,15-1 0,-26 1 0,0 0 0,1 0 0,-1-1 0,0 1 0,0 0 0,0-1 0,1 1 0,-1-1 0,0 1 0,0-1 0,0 1 0,0-1 0,0 0 0,0 0 0,0 1 0,1-2 0,-2 1 0,1 1 0,-1-1 0,1 0 0,-1 1 0,0-1 0,0 1 0,1-1 0,-1 0 0,0 1 0,0-1 0,0 0 0,0 1 0,0-1 0,0 0 0,0 1 0,0-1 0,0 0 0,0 1 0,0-1 0,0 0 0,0 1 0,0-1 0,-1 0 0,1 1 0,0-1 0,0 0 0,-1 1 0,1-1 0,-1 1 0,1-1 0,0 1 0,-1-1 0,-2-2 0,0 0 0,0 1 0,0 0 0,-6-4 0,3 3 0,-190-104 0,73 44 0,85 42 0,-40-31 0,68 44 0,9 6 0,0 0 0,-1 1 0,0 0 0,1-1 0,-1 1 0,0 0 0,0 0 0,1 0 0,-1 0 0,0 0 0,0 0 0,-3-1 0,6 3 0,0-1 0,0 0 0,0 0 0,0 1 0,0-1 0,0 0 0,0 1 0,2 0 0,4 3 0,64 24 0,274 120 0,-345-148 0,46 26 0,-40-22 0,1 0 0,-1 0 0,-1 1 0,9 9 0,-13-13 0,0 0 0,0 0 0,0 0 0,-1 0 0,1 0 0,-1 1 0,1-1 0,-1 0 0,1 0 0,-1 1 0,0-1 0,0 0 0,1 0 0,-1 1 0,0-1 0,0 0 0,0 1 0,-1-1 0,1 0 0,0 0 0,0 1 0,-1-1 0,1 0 0,-1 0 0,1 1 0,-1-1 0,1 0 0,-1 0 0,0 0 0,1 0 0,-1 0 0,-1 1 0,-3 4 0,0-1 0,0 1 0,-1-1 0,-7 5 0,13-10 0,-22 15 0,-2-1 0,1-1 0,-35 14 0,9-4 0,-10 6 0,-28 15 0,86-44-72,0 1 1,0-1-1,0 1 0,0-1 0,0 0 0,0 1 0,-1-1 0,1 0 1,0 0-1,0 0 0,0 0 0,0 0 0,0 0 0,0 0 0,0 0 1,0 0-1,0-1 0,-2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41:14.235"/>
    </inkml:context>
    <inkml:brush xml:id="br0">
      <inkml:brushProperty name="width" value="0.05" units="cm"/>
      <inkml:brushProperty name="height" value="0.05" units="cm"/>
      <inkml:brushProperty name="color" value="#FFC114"/>
    </inkml:brush>
  </inkml:definitions>
  <inkml:trace contextRef="#ctx0" brushRef="#br0">0 2560 24575,'2'1'0,"4"2"0,1 0 0,-1 0 0,1-1 0,0 0 0,0 0 0,0 0 0,0-1 0,13 0 0,6-1 0,30-4 0,36-8 0,32-13-298,31-11-894,1062-317-1652,-299-7 2844,107-114-2182,-659 309 2259,-121 58 2951,173-46 296,232-52-4174,-10-26-1,-563 202 831,253-103 60,-6-13-387,-315 141 364,39-19 882,81-53 1,-127 75-887,-1 0 0,0 1 0,0-1 0,0 0 0,0 0 0,0 0 0,0-1 0,0 1 0,0 0 0,0 0 0,-1 0 0,1-1 0,0 1 0,0-2 0,-1 2-9,0 1 0,0 0-1,0-1 1,0 1 0,0-1 0,0 1 0,0-1 0,0 1 0,0-1 0,0 1 0,0 0 0,-1-1 0,1 1 0,0-1 0,0 1 0,0 0 0,-1-1-1,1 0 1,-1 0-1,0 1-1,1-1 1,-1 0-1,0 1 1,0-1-1,0 1 1,0-1-1,0 1 1,1 0-1,-1-1 1,-2 1-1,-9-4-2,0 2 0,0 0 0,-13-1 0,-39 1 0,46 2 0,-103 2 0,0 5 0,-131 25 0,215-24 0,20-4 0,-1-1 0,-33 2 0,51-5 0,0 0 0,-1 0 0,1 0 0,-1 0 0,1 0 0,-1 0 0,1 0 0,-1 0 0,1 0 0,-1-1 0,1 1 0,-1 0 0,1 0 0,-1 0 0,1-1 0,-1 1 0,1 0 0,0 0 0,-1-1 0,1 1 0,-1 0 0,1-1 0,0 1 0,-1 0 0,1-1 0,0 1 0,0-1 0,-1 1 0,1-1 0,0 1 0,0 0 0,0-1 0,-1 1 0,1-1 0,0 1 0,0-1 0,0 1 0,0-1 0,0 1 0,0-1 0,0 1 0,0-1 0,0 1 0,0-1 0,0 1 0,1-1 0,-1 1 0,0-1 0,3-1 0,16-5 0,1 1 0,-1 1 0,1 0 0,0 1 0,1 2 0,-1 0 0,0 1 0,1 0 0,-1 2 0,0 1 0,22 4 0,-19 0 0,0 0 0,0 2 0,-1 1 0,33 16 0,-23-9 0,-13-7 0,27 17 0,-44-24 0,1-1 0,-1 1 0,1 1 0,-1-1 0,0 0 0,0 1 0,0-1 0,0 1 0,-1-1 0,1 1 0,-1 0 0,1 0 0,-1-1 0,0 1 0,0 0 0,0 0 0,-1 1 0,1-1 0,-1 0 0,1 0 0,-1 0 0,0 0 0,0 0 0,-1 0 0,0 4 0,-2 7 0,0-1 0,-1 0 0,-1 0 0,-8 18 0,7-17 0,-18 48 0,-4 9 0,27-71-72,1 1 1,0 0-1,0-1 0,-1 1 0,1 0 0,0-1 0,-1 1 0,1-1 1,-1 1-1,1 0 0,-1-1 0,1 1 0,-1-1 0,1 1 0,-1-1 1,0 0-1,1 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89EA4-819C-467F-BE80-9807BFFBAF75}" type="datetimeFigureOut">
              <a:rPr lang="en-CA" smtClean="0"/>
              <a:t>2022-08-12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3AE6F-4B5B-431B-A737-7BFA562C30A7}" type="slidenum">
              <a:rPr lang="en-CA" smtClean="0"/>
              <a:t>‹#›</a:t>
            </a:fld>
            <a:endParaRPr lang="en-CA"/>
          </a:p>
        </p:txBody>
      </p:sp>
    </p:spTree>
    <p:extLst>
      <p:ext uri="{BB962C8B-B14F-4D97-AF65-F5344CB8AC3E}">
        <p14:creationId xmlns:p14="http://schemas.microsoft.com/office/powerpoint/2010/main" val="45178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Writings_of_Cicero#Philosoph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Writings of Cicero - Wikipedia</a:t>
            </a:r>
            <a:endParaRPr lang="en-CA" dirty="0"/>
          </a:p>
        </p:txBody>
      </p:sp>
      <p:sp>
        <p:nvSpPr>
          <p:cNvPr id="4" name="Slide Number Placeholder 3"/>
          <p:cNvSpPr>
            <a:spLocks noGrp="1"/>
          </p:cNvSpPr>
          <p:nvPr>
            <p:ph type="sldNum" sz="quarter" idx="5"/>
          </p:nvPr>
        </p:nvSpPr>
        <p:spPr/>
        <p:txBody>
          <a:bodyPr/>
          <a:lstStyle/>
          <a:p>
            <a:fld id="{FFA3AE6F-4B5B-431B-A737-7BFA562C30A7}" type="slidenum">
              <a:rPr lang="en-CA" smtClean="0"/>
              <a:t>4</a:t>
            </a:fld>
            <a:endParaRPr lang="en-CA"/>
          </a:p>
        </p:txBody>
      </p:sp>
    </p:spTree>
    <p:extLst>
      <p:ext uri="{BB962C8B-B14F-4D97-AF65-F5344CB8AC3E}">
        <p14:creationId xmlns:p14="http://schemas.microsoft.com/office/powerpoint/2010/main" val="1523900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FA3AE6F-4B5B-431B-A737-7BFA562C30A7}" type="slidenum">
              <a:rPr lang="en-CA" smtClean="0"/>
              <a:t>5</a:t>
            </a:fld>
            <a:endParaRPr lang="en-CA"/>
          </a:p>
        </p:txBody>
      </p:sp>
    </p:spTree>
    <p:extLst>
      <p:ext uri="{BB962C8B-B14F-4D97-AF65-F5344CB8AC3E}">
        <p14:creationId xmlns:p14="http://schemas.microsoft.com/office/powerpoint/2010/main" val="828317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took this excerpt from Wikipedia as I have not yet finished reading it myself.</a:t>
            </a:r>
          </a:p>
        </p:txBody>
      </p:sp>
      <p:sp>
        <p:nvSpPr>
          <p:cNvPr id="4" name="Slide Number Placeholder 3"/>
          <p:cNvSpPr>
            <a:spLocks noGrp="1"/>
          </p:cNvSpPr>
          <p:nvPr>
            <p:ph type="sldNum" sz="quarter" idx="5"/>
          </p:nvPr>
        </p:nvSpPr>
        <p:spPr/>
        <p:txBody>
          <a:bodyPr/>
          <a:lstStyle/>
          <a:p>
            <a:fld id="{FFA3AE6F-4B5B-431B-A737-7BFA562C30A7}" type="slidenum">
              <a:rPr lang="en-CA" smtClean="0"/>
              <a:t>8</a:t>
            </a:fld>
            <a:endParaRPr lang="en-CA"/>
          </a:p>
        </p:txBody>
      </p:sp>
    </p:spTree>
    <p:extLst>
      <p:ext uri="{BB962C8B-B14F-4D97-AF65-F5344CB8AC3E}">
        <p14:creationId xmlns:p14="http://schemas.microsoft.com/office/powerpoint/2010/main" val="2718480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FA3AE6F-4B5B-431B-A737-7BFA562C30A7}" type="slidenum">
              <a:rPr lang="en-CA" smtClean="0"/>
              <a:t>9</a:t>
            </a:fld>
            <a:endParaRPr lang="en-CA"/>
          </a:p>
        </p:txBody>
      </p:sp>
    </p:spTree>
    <p:extLst>
      <p:ext uri="{BB962C8B-B14F-4D97-AF65-F5344CB8AC3E}">
        <p14:creationId xmlns:p14="http://schemas.microsoft.com/office/powerpoint/2010/main" val="445566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833C-1FB7-4066-9083-54D956F522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0034D9E-97B0-4105-96A0-1505F11C40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B8E95D9-DBE9-4628-97B7-B54499B197A5}"/>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6809DDDE-7CFD-436F-9A88-6DA36BFC534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3B46B6F-2593-47E1-8056-254EBACE4B9C}"/>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3279880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EF0-517D-4E35-8592-9F1067AAFAA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DC18666-7078-4DFC-9FCC-D1BCC1F6CF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F7BCEB4-99EB-4D46-BA3C-FDFC47B8A071}"/>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2B4E8C8D-DC47-46D3-A123-BA66E22789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54FE227-AF79-44AC-837F-559656FED56A}"/>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115640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88E0A2-542A-413E-B1C1-3F9FE85C92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D220FC-5006-4913-ACC4-1320F31B5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41CBE9F-6A77-47BC-B655-4A9051A0BDE8}"/>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08D327C5-F6A7-4F39-A9BF-B6440D8DA23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E9C42AB-E730-47DD-80A4-E629F65BEEBE}"/>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20492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6365-7B9B-4F7C-A6DE-1FD5DC53B37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F2EC091-D819-4182-8388-9CBF439BA7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8F3D6CE-8A42-4DD7-B963-56B23CB552BC}"/>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C6B2EEE3-16FF-45C3-B379-9C66CE12580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BF1EDD9-C68C-4B0E-B7A5-64C90898972C}"/>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1479671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21D3-0B46-4380-9E54-69B7AD573B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6C8A313-2F7A-4C77-90D7-084F5DA64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03E522-5464-4903-9A69-CF815D6F83B9}"/>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6FF5E656-2718-4690-BC32-CBF56813CAB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EC5EE8-EA22-4D24-9600-5D8F1FD3502B}"/>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357409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64E7-7F81-48B1-AA8F-ED2DCF745DB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E14E81E-74F9-430E-8B00-BFC20330E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72B392C-3241-4F95-A89E-F8E69D7BE5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87015EC-F57E-4A2B-9D28-995D04F3668C}"/>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6" name="Footer Placeholder 5">
            <a:extLst>
              <a:ext uri="{FF2B5EF4-FFF2-40B4-BE49-F238E27FC236}">
                <a16:creationId xmlns:a16="http://schemas.microsoft.com/office/drawing/2014/main" id="{9997A58E-E6C1-4B14-ABA0-F605EE6214D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3FC0DE-8666-419D-ABFD-60BCBE1E7C19}"/>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3170829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7490-0CEA-4924-B0E0-D0060B628CF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D765402-FEA6-4225-B8FD-D2AF9884D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8AD1B-C1E9-4769-B86D-8D9122684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D68C7B-CAC2-4428-B252-9395B359F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A0DF2-7CE5-4834-9A14-0F3F40828E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653A091-F1A6-4EEA-95E5-04375CFD8486}"/>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8" name="Footer Placeholder 7">
            <a:extLst>
              <a:ext uri="{FF2B5EF4-FFF2-40B4-BE49-F238E27FC236}">
                <a16:creationId xmlns:a16="http://schemas.microsoft.com/office/drawing/2014/main" id="{2B42D978-03D7-43C3-9540-56A53FCBF07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DC34DEC-EDD3-41DC-8B67-78C065A57237}"/>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3161926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394C7-A5D8-4866-8E3B-97ACAEB1955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3734C6E-5685-468F-BF6C-FCF7C1795DB5}"/>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4" name="Footer Placeholder 3">
            <a:extLst>
              <a:ext uri="{FF2B5EF4-FFF2-40B4-BE49-F238E27FC236}">
                <a16:creationId xmlns:a16="http://schemas.microsoft.com/office/drawing/2014/main" id="{1665F1C2-6C3C-4B4C-B437-EBABC21AB93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5A4FD0A-90B3-4E6D-9343-9A01C8FF2AFA}"/>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2081553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D5A195-5F56-4006-AD27-172C28C7BF23}"/>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3" name="Footer Placeholder 2">
            <a:extLst>
              <a:ext uri="{FF2B5EF4-FFF2-40B4-BE49-F238E27FC236}">
                <a16:creationId xmlns:a16="http://schemas.microsoft.com/office/drawing/2014/main" id="{F2BB8F77-EEB7-47EC-87AE-6EAA12993D2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9092325-58FE-4B8E-AA57-1A777704097E}"/>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364129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C9A6-D19D-44B8-824A-CB6C8E518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25C56D0-1F96-49D9-B955-FB41C2D05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4C44602-4906-4E21-A16B-2F2569F91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8E518-FB2D-46FC-9215-A9D23F2F2B5D}"/>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6" name="Footer Placeholder 5">
            <a:extLst>
              <a:ext uri="{FF2B5EF4-FFF2-40B4-BE49-F238E27FC236}">
                <a16:creationId xmlns:a16="http://schemas.microsoft.com/office/drawing/2014/main" id="{33D121DD-F936-4665-949C-F00F049690D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177A28-4723-4B1F-986A-2CF3227A933D}"/>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158462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9C2C5-4EA9-4035-AE22-E5C148598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81CFD2B-AFA0-4909-BAF3-1F9D85A8D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9A2FFF4-DF29-4DEF-9CD3-06D687C46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B00CBF-80C9-4176-85E9-507E0026D605}"/>
              </a:ext>
            </a:extLst>
          </p:cNvPr>
          <p:cNvSpPr>
            <a:spLocks noGrp="1"/>
          </p:cNvSpPr>
          <p:nvPr>
            <p:ph type="dt" sz="half" idx="10"/>
          </p:nvPr>
        </p:nvSpPr>
        <p:spPr/>
        <p:txBody>
          <a:bodyPr/>
          <a:lstStyle/>
          <a:p>
            <a:fld id="{EEC37AEA-1B27-4BBF-957C-29831ECA9B46}" type="datetimeFigureOut">
              <a:rPr lang="en-CA" smtClean="0"/>
              <a:t>2022-08-12</a:t>
            </a:fld>
            <a:endParaRPr lang="en-CA"/>
          </a:p>
        </p:txBody>
      </p:sp>
      <p:sp>
        <p:nvSpPr>
          <p:cNvPr id="6" name="Footer Placeholder 5">
            <a:extLst>
              <a:ext uri="{FF2B5EF4-FFF2-40B4-BE49-F238E27FC236}">
                <a16:creationId xmlns:a16="http://schemas.microsoft.com/office/drawing/2014/main" id="{364E6819-ED06-4520-8C42-0D536ECF75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5281D46-2713-4366-8184-DB673DF8EED4}"/>
              </a:ext>
            </a:extLst>
          </p:cNvPr>
          <p:cNvSpPr>
            <a:spLocks noGrp="1"/>
          </p:cNvSpPr>
          <p:nvPr>
            <p:ph type="sldNum" sz="quarter" idx="12"/>
          </p:nvPr>
        </p:nvSpPr>
        <p:spPr/>
        <p:txBody>
          <a:bodyPr/>
          <a:lstStyle/>
          <a:p>
            <a:fld id="{40FE8ED7-502E-4039-BDAC-5D95EDCD3B6E}" type="slidenum">
              <a:rPr lang="en-CA" smtClean="0"/>
              <a:t>‹#›</a:t>
            </a:fld>
            <a:endParaRPr lang="en-CA"/>
          </a:p>
        </p:txBody>
      </p:sp>
    </p:spTree>
    <p:extLst>
      <p:ext uri="{BB962C8B-B14F-4D97-AF65-F5344CB8AC3E}">
        <p14:creationId xmlns:p14="http://schemas.microsoft.com/office/powerpoint/2010/main" val="535115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52DDF-D59D-4598-8E69-180F6943EE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C25B798-2480-432A-BCAC-93D346BB5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26E4A3C-A620-472C-AE9E-0528C7A2D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37AEA-1B27-4BBF-957C-29831ECA9B46}" type="datetimeFigureOut">
              <a:rPr lang="en-CA" smtClean="0"/>
              <a:t>2022-08-12</a:t>
            </a:fld>
            <a:endParaRPr lang="en-CA"/>
          </a:p>
        </p:txBody>
      </p:sp>
      <p:sp>
        <p:nvSpPr>
          <p:cNvPr id="5" name="Footer Placeholder 4">
            <a:extLst>
              <a:ext uri="{FF2B5EF4-FFF2-40B4-BE49-F238E27FC236}">
                <a16:creationId xmlns:a16="http://schemas.microsoft.com/office/drawing/2014/main" id="{EC913914-569E-4D73-8800-999165B9F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D88D7EE-851A-4F04-8C40-147436B64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E8ED7-502E-4039-BDAC-5D95EDCD3B6E}" type="slidenum">
              <a:rPr lang="en-CA" smtClean="0"/>
              <a:t>‹#›</a:t>
            </a:fld>
            <a:endParaRPr lang="en-CA"/>
          </a:p>
        </p:txBody>
      </p:sp>
    </p:spTree>
    <p:extLst>
      <p:ext uri="{BB962C8B-B14F-4D97-AF65-F5344CB8AC3E}">
        <p14:creationId xmlns:p14="http://schemas.microsoft.com/office/powerpoint/2010/main" val="3912093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gutenberg.org/files/47001/47001-h/47001-h.ht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gutenberg.org/files/47001/47001-h/47001-h.ht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e_Offici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Biography of Cicero, Roman Statesman and Orator">
            <a:extLst>
              <a:ext uri="{FF2B5EF4-FFF2-40B4-BE49-F238E27FC236}">
                <a16:creationId xmlns:a16="http://schemas.microsoft.com/office/drawing/2014/main" id="{71E97686-91E1-465B-B1FE-405054DF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5687" y="-21264"/>
            <a:ext cx="9866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DC4E26-B4E8-4516-B562-C9BA03D98096}"/>
              </a:ext>
            </a:extLst>
          </p:cNvPr>
          <p:cNvSpPr>
            <a:spLocks noGrp="1"/>
          </p:cNvSpPr>
          <p:nvPr>
            <p:ph type="ctrTitle"/>
          </p:nvPr>
        </p:nvSpPr>
        <p:spPr>
          <a:xfrm>
            <a:off x="175436" y="2126508"/>
            <a:ext cx="7607596" cy="1020727"/>
          </a:xfrm>
        </p:spPr>
        <p:txBody>
          <a:bodyPr>
            <a:normAutofit fontScale="90000"/>
          </a:bodyPr>
          <a:lstStyle/>
          <a:p>
            <a:r>
              <a:rPr lang="en-CA" sz="4800" b="1" dirty="0">
                <a:latin typeface="Times New Roman" panose="02020603050405020304" pitchFamily="18" charset="0"/>
                <a:ea typeface="Cambria" panose="02040503050406030204" pitchFamily="18" charset="0"/>
                <a:cs typeface="Times New Roman" panose="02020603050405020304" pitchFamily="18" charset="0"/>
              </a:rPr>
              <a:t>DE OFFICIIS</a:t>
            </a:r>
            <a:br>
              <a:rPr lang="en-CA" sz="4800" dirty="0">
                <a:latin typeface="Times New Roman" panose="02020603050405020304" pitchFamily="18" charset="0"/>
                <a:ea typeface="Cambria" panose="02040503050406030204" pitchFamily="18" charset="0"/>
                <a:cs typeface="Times New Roman" panose="02020603050405020304" pitchFamily="18" charset="0"/>
              </a:rPr>
            </a:br>
            <a:r>
              <a:rPr lang="en-CA" sz="4800" dirty="0">
                <a:latin typeface="Times New Roman" panose="02020603050405020304" pitchFamily="18" charset="0"/>
                <a:ea typeface="Cambria" panose="02040503050406030204" pitchFamily="18" charset="0"/>
                <a:cs typeface="Times New Roman" panose="02020603050405020304" pitchFamily="18" charset="0"/>
              </a:rPr>
              <a:t>MARCVS TVLLIVS CICERON (CICERO)</a:t>
            </a:r>
          </a:p>
        </p:txBody>
      </p:sp>
      <p:sp>
        <p:nvSpPr>
          <p:cNvPr id="3" name="Subtitle 2">
            <a:extLst>
              <a:ext uri="{FF2B5EF4-FFF2-40B4-BE49-F238E27FC236}">
                <a16:creationId xmlns:a16="http://schemas.microsoft.com/office/drawing/2014/main" id="{EDC3CD61-262A-4558-8B52-988D96045E72}"/>
              </a:ext>
            </a:extLst>
          </p:cNvPr>
          <p:cNvSpPr>
            <a:spLocks noGrp="1"/>
          </p:cNvSpPr>
          <p:nvPr>
            <p:ph type="subTitle" idx="1"/>
          </p:nvPr>
        </p:nvSpPr>
        <p:spPr>
          <a:xfrm>
            <a:off x="-592766" y="3436033"/>
            <a:ext cx="9144000" cy="879585"/>
          </a:xfrm>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Project by Daniel Girvitz, W2022</a:t>
            </a:r>
          </a:p>
        </p:txBody>
      </p:sp>
    </p:spTree>
    <p:extLst>
      <p:ext uri="{BB962C8B-B14F-4D97-AF65-F5344CB8AC3E}">
        <p14:creationId xmlns:p14="http://schemas.microsoft.com/office/powerpoint/2010/main" val="3271601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6E4E-67F1-49F7-A427-D9C66A8D5F82}"/>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Paragraph 13 - Search after truth</a:t>
            </a:r>
          </a:p>
        </p:txBody>
      </p:sp>
      <p:sp>
        <p:nvSpPr>
          <p:cNvPr id="3" name="Content Placeholder 2">
            <a:extLst>
              <a:ext uri="{FF2B5EF4-FFF2-40B4-BE49-F238E27FC236}">
                <a16:creationId xmlns:a16="http://schemas.microsoft.com/office/drawing/2014/main" id="{737A9256-DE4B-44DF-9E8E-347D2322E689}"/>
              </a:ext>
            </a:extLst>
          </p:cNvPr>
          <p:cNvSpPr>
            <a:spLocks noGrp="1"/>
          </p:cNvSpPr>
          <p:nvPr>
            <p:ph idx="1"/>
          </p:nvPr>
        </p:nvSpPr>
        <p:spPr/>
        <p:txBody>
          <a:bodyPr>
            <a:normAutofit/>
          </a:bodyPr>
          <a:lstStyle/>
          <a:p>
            <a:r>
              <a:rPr lang="en-CA" dirty="0">
                <a:latin typeface="Times New Roman" panose="02020603050405020304" pitchFamily="18" charset="0"/>
                <a:cs typeface="Times New Roman" panose="02020603050405020304" pitchFamily="18" charset="0"/>
              </a:rPr>
              <a:t>The search for truth is particular to man</a:t>
            </a:r>
          </a:p>
          <a:p>
            <a:r>
              <a:rPr lang="en-CA" dirty="0">
                <a:latin typeface="Times New Roman" panose="02020603050405020304" pitchFamily="18" charset="0"/>
                <a:cs typeface="Times New Roman" panose="02020603050405020304" pitchFamily="18" charset="0"/>
              </a:rPr>
              <a:t>And so when we are free from unavoidable labours </a:t>
            </a:r>
            <a:r>
              <a:rPr lang="en-CA" dirty="0" err="1">
                <a:latin typeface="Times New Roman" panose="02020603050405020304" pitchFamily="18" charset="0"/>
                <a:cs typeface="Times New Roman" panose="02020603050405020304" pitchFamily="18" charset="0"/>
              </a:rPr>
              <a:t>ie</a:t>
            </a:r>
            <a:r>
              <a:rPr lang="en-CA" dirty="0">
                <a:latin typeface="Times New Roman" panose="02020603050405020304" pitchFamily="18" charset="0"/>
                <a:cs typeface="Times New Roman" panose="02020603050405020304" pitchFamily="18" charset="0"/>
              </a:rPr>
              <a:t> work</a:t>
            </a:r>
          </a:p>
          <a:p>
            <a:r>
              <a:rPr lang="en-CA" dirty="0">
                <a:latin typeface="Times New Roman" panose="02020603050405020304" pitchFamily="18" charset="0"/>
                <a:cs typeface="Times New Roman" panose="02020603050405020304" pitchFamily="18" charset="0"/>
              </a:rPr>
              <a:t>We wish to see, hear, learn things which are occult and/or admirable </a:t>
            </a:r>
          </a:p>
          <a:p>
            <a:r>
              <a:rPr lang="en-CA" dirty="0">
                <a:latin typeface="Times New Roman" panose="02020603050405020304" pitchFamily="18" charset="0"/>
                <a:cs typeface="Times New Roman" panose="02020603050405020304" pitchFamily="18" charset="0"/>
              </a:rPr>
              <a:t>From this, what is true, simple, and sincere, is understood to be the most suitable of the nature of man</a:t>
            </a:r>
          </a:p>
          <a:p>
            <a:pPr lvl="1"/>
            <a:r>
              <a:rPr lang="en-CA" dirty="0">
                <a:latin typeface="Times New Roman" panose="02020603050405020304" pitchFamily="18" charset="0"/>
                <a:cs typeface="Times New Roman" panose="02020603050405020304" pitchFamily="18" charset="0"/>
              </a:rPr>
              <a:t>Ex quo </a:t>
            </a:r>
            <a:r>
              <a:rPr lang="en-CA" dirty="0" err="1">
                <a:latin typeface="Times New Roman" panose="02020603050405020304" pitchFamily="18" charset="0"/>
                <a:cs typeface="Times New Roman" panose="02020603050405020304" pitchFamily="18" charset="0"/>
              </a:rPr>
              <a:t>intellegitur</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quod</a:t>
            </a:r>
            <a:r>
              <a:rPr lang="en-CA" dirty="0">
                <a:latin typeface="Times New Roman" panose="02020603050405020304" pitchFamily="18" charset="0"/>
                <a:cs typeface="Times New Roman" panose="02020603050405020304" pitchFamily="18" charset="0"/>
              </a:rPr>
              <a:t> verum, simplex, </a:t>
            </a:r>
            <a:r>
              <a:rPr lang="en-CA" dirty="0" err="1">
                <a:latin typeface="Times New Roman" panose="02020603050405020304" pitchFamily="18" charset="0"/>
                <a:cs typeface="Times New Roman" panose="02020603050405020304" pitchFamily="18" charset="0"/>
              </a:rPr>
              <a:t>sincerumque</a:t>
            </a:r>
            <a:r>
              <a:rPr lang="en-CA" dirty="0">
                <a:latin typeface="Times New Roman" panose="02020603050405020304" pitchFamily="18" charset="0"/>
                <a:cs typeface="Times New Roman" panose="02020603050405020304" pitchFamily="18" charset="0"/>
              </a:rPr>
              <a:t> sit, id </a:t>
            </a:r>
            <a:r>
              <a:rPr lang="en-CA" dirty="0" err="1">
                <a:latin typeface="Times New Roman" panose="02020603050405020304" pitchFamily="18" charset="0"/>
                <a:cs typeface="Times New Roman" panose="02020603050405020304" pitchFamily="18" charset="0"/>
              </a:rPr>
              <a:t>esse</a:t>
            </a:r>
            <a:r>
              <a:rPr lang="en-CA" dirty="0">
                <a:latin typeface="Times New Roman" panose="02020603050405020304" pitchFamily="18" charset="0"/>
                <a:cs typeface="Times New Roman" panose="02020603050405020304" pitchFamily="18" charset="0"/>
              </a:rPr>
              <a:t> naturae hominis </a:t>
            </a:r>
            <a:r>
              <a:rPr lang="en-CA" dirty="0" err="1">
                <a:latin typeface="Times New Roman" panose="02020603050405020304" pitchFamily="18" charset="0"/>
                <a:cs typeface="Times New Roman" panose="02020603050405020304" pitchFamily="18" charset="0"/>
              </a:rPr>
              <a:t>aptissimum</a:t>
            </a:r>
            <a:endParaRPr lang="en-CA" dirty="0">
              <a:latin typeface="Times New Roman" panose="02020603050405020304" pitchFamily="18" charset="0"/>
              <a:cs typeface="Times New Roman" panose="02020603050405020304" pitchFamily="18" charset="0"/>
            </a:endParaRPr>
          </a:p>
          <a:p>
            <a:pPr lvl="2"/>
            <a:r>
              <a:rPr lang="en-CA" dirty="0">
                <a:latin typeface="Times New Roman" panose="02020603050405020304" pitchFamily="18" charset="0"/>
                <a:cs typeface="Times New Roman" panose="02020603050405020304" pitchFamily="18" charset="0"/>
              </a:rPr>
              <a:t>sit -&gt; 3</a:t>
            </a:r>
            <a:r>
              <a:rPr lang="en-CA" baseline="30000" dirty="0">
                <a:latin typeface="Times New Roman" panose="02020603050405020304" pitchFamily="18" charset="0"/>
                <a:cs typeface="Times New Roman" panose="02020603050405020304" pitchFamily="18" charset="0"/>
              </a:rPr>
              <a:t>rd</a:t>
            </a:r>
            <a:r>
              <a:rPr lang="en-CA" dirty="0">
                <a:latin typeface="Times New Roman" panose="02020603050405020304" pitchFamily="18" charset="0"/>
                <a:cs typeface="Times New Roman" panose="02020603050405020304" pitchFamily="18" charset="0"/>
              </a:rPr>
              <a:t> person, sing, present subjunctive of sum, </a:t>
            </a:r>
            <a:r>
              <a:rPr lang="en-CA" dirty="0" err="1">
                <a:latin typeface="Times New Roman" panose="02020603050405020304" pitchFamily="18" charset="0"/>
                <a:cs typeface="Times New Roman" panose="02020603050405020304" pitchFamily="18" charset="0"/>
              </a:rPr>
              <a:t>esse</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fui</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futurus</a:t>
            </a:r>
            <a:endParaRPr lang="en-CA" dirty="0">
              <a:latin typeface="Times New Roman" panose="02020603050405020304" pitchFamily="18" charset="0"/>
              <a:cs typeface="Times New Roman" panose="02020603050405020304" pitchFamily="18" charset="0"/>
            </a:endParaRPr>
          </a:p>
          <a:p>
            <a:pPr lvl="3"/>
            <a:r>
              <a:rPr lang="en-CA" dirty="0">
                <a:latin typeface="Times New Roman" panose="02020603050405020304" pitchFamily="18" charset="0"/>
                <a:cs typeface="Times New Roman" panose="02020603050405020304" pitchFamily="18" charset="0"/>
              </a:rPr>
              <a:t>Subjunctive is often applied to indicate uncertainty, a sign of refinement</a:t>
            </a:r>
          </a:p>
          <a:p>
            <a:pPr lvl="2"/>
            <a:r>
              <a:rPr lang="en-CA" dirty="0">
                <a:latin typeface="Times New Roman" panose="02020603050405020304" pitchFamily="18" charset="0"/>
                <a:cs typeface="Times New Roman" panose="02020603050405020304" pitchFamily="18" charset="0"/>
              </a:rPr>
              <a:t>id </a:t>
            </a:r>
            <a:r>
              <a:rPr lang="en-CA" dirty="0" err="1">
                <a:latin typeface="Times New Roman" panose="02020603050405020304" pitchFamily="18" charset="0"/>
                <a:cs typeface="Times New Roman" panose="02020603050405020304" pitchFamily="18" charset="0"/>
              </a:rPr>
              <a:t>intellegitur</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esse</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aptissimum</a:t>
            </a:r>
            <a:r>
              <a:rPr lang="en-CA" dirty="0">
                <a:latin typeface="Times New Roman" panose="02020603050405020304" pitchFamily="18" charset="0"/>
                <a:cs typeface="Times New Roman" panose="02020603050405020304" pitchFamily="18" charset="0"/>
              </a:rPr>
              <a:t> naturae hominis -&gt; accusative-infinitive construction</a:t>
            </a:r>
          </a:p>
          <a:p>
            <a:endParaRPr lang="en-CA"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0DA1951-CE96-4B88-9BE9-D576FCC94F5A}"/>
              </a:ext>
            </a:extLst>
          </p:cNvPr>
          <p:cNvSpPr txBox="1"/>
          <p:nvPr/>
        </p:nvSpPr>
        <p:spPr>
          <a:xfrm>
            <a:off x="9574619" y="4497572"/>
            <a:ext cx="2161598" cy="1200329"/>
          </a:xfrm>
          <a:prstGeom prst="rect">
            <a:avLst/>
          </a:prstGeom>
          <a:noFill/>
        </p:spPr>
        <p:txBody>
          <a:bodyPr wrap="square" rtlCol="0">
            <a:spAutoFit/>
          </a:bodyPr>
          <a:lstStyle/>
          <a:p>
            <a:r>
              <a:rPr lang="en-CA" b="1" dirty="0" err="1"/>
              <a:t>futurus</a:t>
            </a:r>
            <a:r>
              <a:rPr lang="en-CA" b="1" dirty="0"/>
              <a:t> – future active participle – sum, </a:t>
            </a:r>
            <a:r>
              <a:rPr lang="en-CA" b="1" dirty="0" err="1"/>
              <a:t>esse</a:t>
            </a:r>
            <a:r>
              <a:rPr lang="en-CA" b="1" dirty="0"/>
              <a:t> has no 4</a:t>
            </a:r>
            <a:r>
              <a:rPr lang="en-CA" b="1" baseline="30000" dirty="0"/>
              <a:t>th</a:t>
            </a:r>
            <a:r>
              <a:rPr lang="en-CA" b="1" dirty="0"/>
              <a:t> principle part</a:t>
            </a:r>
          </a:p>
        </p:txBody>
      </p:sp>
    </p:spTree>
    <p:extLst>
      <p:ext uri="{BB962C8B-B14F-4D97-AF65-F5344CB8AC3E}">
        <p14:creationId xmlns:p14="http://schemas.microsoft.com/office/powerpoint/2010/main" val="261236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49DB-D1EB-4630-B349-6919DE5AB220}"/>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Paragraph 13 cont.</a:t>
            </a:r>
          </a:p>
        </p:txBody>
      </p:sp>
      <p:sp>
        <p:nvSpPr>
          <p:cNvPr id="3" name="Content Placeholder 2">
            <a:extLst>
              <a:ext uri="{FF2B5EF4-FFF2-40B4-BE49-F238E27FC236}">
                <a16:creationId xmlns:a16="http://schemas.microsoft.com/office/drawing/2014/main" id="{6532398C-DF45-493C-9C23-FD3EA92631C0}"/>
              </a:ext>
            </a:extLst>
          </p:cNvPr>
          <p:cNvSpPr>
            <a:spLocks noGrp="1"/>
          </p:cNvSpPr>
          <p:nvPr>
            <p:ph idx="1"/>
          </p:nvPr>
        </p:nvSpPr>
        <p:spPr/>
        <p:txBody>
          <a:bodyPr>
            <a:normAutofit lnSpcReduction="10000"/>
          </a:bodyPr>
          <a:lstStyle/>
          <a:p>
            <a:r>
              <a:rPr lang="en-CA" dirty="0">
                <a:latin typeface="Times New Roman" panose="02020603050405020304" pitchFamily="18" charset="0"/>
                <a:cs typeface="Times New Roman" panose="02020603050405020304" pitchFamily="18" charset="0"/>
              </a:rPr>
              <a:t>Huic </a:t>
            </a:r>
            <a:r>
              <a:rPr lang="en-CA" dirty="0" err="1">
                <a:latin typeface="Times New Roman" panose="02020603050405020304" pitchFamily="18" charset="0"/>
                <a:cs typeface="Times New Roman" panose="02020603050405020304" pitchFamily="18" charset="0"/>
              </a:rPr>
              <a:t>veri</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videndi</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cupiditati</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adiuncta</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est</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appetitio</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quaedam</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principatus</a:t>
            </a:r>
            <a:endParaRPr lang="en-CA" dirty="0">
              <a:latin typeface="Times New Roman" panose="02020603050405020304" pitchFamily="18" charset="0"/>
              <a:cs typeface="Times New Roman" panose="02020603050405020304" pitchFamily="18" charset="0"/>
            </a:endParaRPr>
          </a:p>
          <a:p>
            <a:r>
              <a:rPr lang="en-CA" dirty="0">
                <a:latin typeface="Times New Roman" panose="02020603050405020304" pitchFamily="18" charset="0"/>
                <a:cs typeface="Times New Roman" panose="02020603050405020304" pitchFamily="18" charset="0"/>
              </a:rPr>
              <a:t>So that a mind well-moulded by nature would </a:t>
            </a:r>
            <a:r>
              <a:rPr lang="en-CA" dirty="0" err="1">
                <a:latin typeface="Times New Roman" panose="02020603050405020304" pitchFamily="18" charset="0"/>
                <a:cs typeface="Times New Roman" panose="02020603050405020304" pitchFamily="18" charset="0"/>
              </a:rPr>
              <a:t>would</a:t>
            </a:r>
            <a:r>
              <a:rPr lang="en-CA" dirty="0">
                <a:latin typeface="Times New Roman" panose="02020603050405020304" pitchFamily="18" charset="0"/>
                <a:cs typeface="Times New Roman" panose="02020603050405020304" pitchFamily="18" charset="0"/>
              </a:rPr>
              <a:t> want to obey nobody</a:t>
            </a:r>
          </a:p>
          <a:p>
            <a:pPr lvl="1"/>
            <a:r>
              <a:rPr lang="en-CA" sz="2400" dirty="0" err="1">
                <a:latin typeface="Times New Roman" panose="02020603050405020304" pitchFamily="18" charset="0"/>
                <a:ea typeface="Cambria" panose="02040503050406030204" pitchFamily="18" charset="0"/>
                <a:cs typeface="Times New Roman" panose="02020603050405020304" pitchFamily="18" charset="0"/>
              </a:rPr>
              <a:t>ut</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nemini</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parere</a:t>
            </a:r>
            <a:r>
              <a:rPr lang="en-CA" sz="2400" dirty="0">
                <a:latin typeface="Times New Roman" panose="02020603050405020304" pitchFamily="18" charset="0"/>
                <a:ea typeface="Cambria" panose="02040503050406030204" pitchFamily="18" charset="0"/>
                <a:cs typeface="Times New Roman" panose="02020603050405020304" pitchFamily="18" charset="0"/>
              </a:rPr>
              <a:t> animus bene </a:t>
            </a:r>
            <a:r>
              <a:rPr lang="en-CA" sz="2400" dirty="0" err="1">
                <a:latin typeface="Times New Roman" panose="02020603050405020304" pitchFamily="18" charset="0"/>
                <a:ea typeface="Cambria" panose="02040503050406030204" pitchFamily="18" charset="0"/>
                <a:cs typeface="Times New Roman" panose="02020603050405020304" pitchFamily="18" charset="0"/>
              </a:rPr>
              <a:t>informatus</a:t>
            </a:r>
            <a:r>
              <a:rPr lang="en-CA" sz="2400" dirty="0">
                <a:latin typeface="Times New Roman" panose="02020603050405020304" pitchFamily="18" charset="0"/>
                <a:ea typeface="Cambria" panose="02040503050406030204" pitchFamily="18" charset="0"/>
                <a:cs typeface="Times New Roman" panose="02020603050405020304" pitchFamily="18" charset="0"/>
              </a:rPr>
              <a:t> a natura </a:t>
            </a:r>
            <a:r>
              <a:rPr lang="en-CA" sz="2400" dirty="0" err="1">
                <a:latin typeface="Times New Roman" panose="02020603050405020304" pitchFamily="18" charset="0"/>
                <a:ea typeface="Cambria" panose="02040503050406030204" pitchFamily="18" charset="0"/>
                <a:cs typeface="Times New Roman" panose="02020603050405020304" pitchFamily="18" charset="0"/>
              </a:rPr>
              <a:t>velit</a:t>
            </a:r>
            <a:endParaRPr lang="en-CA" sz="2400" dirty="0">
              <a:latin typeface="Times New Roman" panose="02020603050405020304" pitchFamily="18" charset="0"/>
              <a:ea typeface="Cambria" panose="02040503050406030204" pitchFamily="18" charset="0"/>
              <a:cs typeface="Times New Roman" panose="02020603050405020304" pitchFamily="18" charset="0"/>
            </a:endParaRPr>
          </a:p>
          <a:p>
            <a:pPr lvl="2"/>
            <a:r>
              <a:rPr lang="en-CA" dirty="0" err="1">
                <a:latin typeface="Times New Roman" panose="02020603050405020304" pitchFamily="18" charset="0"/>
                <a:ea typeface="Cambria" panose="02040503050406030204" pitchFamily="18" charset="0"/>
                <a:cs typeface="Times New Roman" panose="02020603050405020304" pitchFamily="18" charset="0"/>
              </a:rPr>
              <a:t>ut</a:t>
            </a:r>
            <a:r>
              <a:rPr lang="en-CA" dirty="0">
                <a:latin typeface="Times New Roman" panose="02020603050405020304" pitchFamily="18" charset="0"/>
                <a:ea typeface="Cambria" panose="02040503050406030204" pitchFamily="18" charset="0"/>
                <a:cs typeface="Times New Roman" panose="02020603050405020304" pitchFamily="18" charset="0"/>
              </a:rPr>
              <a:t> </a:t>
            </a:r>
            <a:r>
              <a:rPr lang="en-CA" dirty="0" err="1">
                <a:latin typeface="Times New Roman" panose="02020603050405020304" pitchFamily="18" charset="0"/>
                <a:ea typeface="Cambria" panose="02040503050406030204" pitchFamily="18" charset="0"/>
                <a:cs typeface="Times New Roman" panose="02020603050405020304" pitchFamily="18" charset="0"/>
              </a:rPr>
              <a:t>velit</a:t>
            </a:r>
            <a:r>
              <a:rPr lang="en-CA" dirty="0">
                <a:latin typeface="Times New Roman" panose="02020603050405020304" pitchFamily="18" charset="0"/>
                <a:ea typeface="Cambria" panose="02040503050406030204" pitchFamily="18" charset="0"/>
                <a:cs typeface="Times New Roman" panose="02020603050405020304" pitchFamily="18" charset="0"/>
              </a:rPr>
              <a:t> -&gt; subjunctive</a:t>
            </a:r>
          </a:p>
          <a:p>
            <a:pPr lvl="2"/>
            <a:r>
              <a:rPr lang="en-CA" dirty="0" err="1">
                <a:latin typeface="Times New Roman" panose="02020603050405020304" pitchFamily="18" charset="0"/>
                <a:ea typeface="Cambria" panose="02040503050406030204" pitchFamily="18" charset="0"/>
                <a:cs typeface="Times New Roman" panose="02020603050405020304" pitchFamily="18" charset="0"/>
              </a:rPr>
              <a:t>parere</a:t>
            </a:r>
            <a:r>
              <a:rPr lang="en-CA" dirty="0">
                <a:latin typeface="Times New Roman" panose="02020603050405020304" pitchFamily="18" charset="0"/>
                <a:ea typeface="Cambria" panose="02040503050406030204" pitchFamily="18" charset="0"/>
                <a:cs typeface="Times New Roman" panose="02020603050405020304" pitchFamily="18" charset="0"/>
              </a:rPr>
              <a:t> </a:t>
            </a:r>
            <a:r>
              <a:rPr lang="en-CA" dirty="0" err="1">
                <a:latin typeface="Times New Roman" panose="02020603050405020304" pitchFamily="18" charset="0"/>
                <a:ea typeface="Cambria" panose="02040503050406030204" pitchFamily="18" charset="0"/>
                <a:cs typeface="Times New Roman" panose="02020603050405020304" pitchFamily="18" charset="0"/>
              </a:rPr>
              <a:t>nemini</a:t>
            </a:r>
            <a:r>
              <a:rPr lang="en-CA" dirty="0">
                <a:latin typeface="Times New Roman" panose="02020603050405020304" pitchFamily="18" charset="0"/>
                <a:ea typeface="Cambria" panose="02040503050406030204" pitchFamily="18" charset="0"/>
                <a:cs typeface="Times New Roman" panose="02020603050405020304" pitchFamily="18" charset="0"/>
              </a:rPr>
              <a:t> -&gt; to obey nobody (</a:t>
            </a:r>
            <a:r>
              <a:rPr lang="en-CA" dirty="0" err="1">
                <a:latin typeface="Times New Roman" panose="02020603050405020304" pitchFamily="18" charset="0"/>
                <a:ea typeface="Cambria" panose="02040503050406030204" pitchFamily="18" charset="0"/>
                <a:cs typeface="Times New Roman" panose="02020603050405020304" pitchFamily="18" charset="0"/>
              </a:rPr>
              <a:t>pareo</a:t>
            </a:r>
            <a:r>
              <a:rPr lang="en-CA" dirty="0">
                <a:latin typeface="Times New Roman" panose="02020603050405020304" pitchFamily="18" charset="0"/>
                <a:ea typeface="Cambria" panose="02040503050406030204" pitchFamily="18" charset="0"/>
                <a:cs typeface="Times New Roman" panose="02020603050405020304" pitchFamily="18" charset="0"/>
              </a:rPr>
              <a:t>, </a:t>
            </a:r>
            <a:r>
              <a:rPr lang="en-CA" dirty="0" err="1">
                <a:latin typeface="Times New Roman" panose="02020603050405020304" pitchFamily="18" charset="0"/>
                <a:ea typeface="Cambria" panose="02040503050406030204" pitchFamily="18" charset="0"/>
                <a:cs typeface="Times New Roman" panose="02020603050405020304" pitchFamily="18" charset="0"/>
              </a:rPr>
              <a:t>parere</a:t>
            </a:r>
            <a:r>
              <a:rPr lang="en-CA" dirty="0">
                <a:latin typeface="Times New Roman" panose="02020603050405020304" pitchFamily="18" charset="0"/>
                <a:ea typeface="Cambria" panose="02040503050406030204" pitchFamily="18" charset="0"/>
                <a:cs typeface="Times New Roman" panose="02020603050405020304" pitchFamily="18" charset="0"/>
              </a:rPr>
              <a:t> takes a dative object)</a:t>
            </a:r>
          </a:p>
          <a:p>
            <a:pPr lvl="2"/>
            <a:r>
              <a:rPr lang="en-CA" sz="2000" dirty="0">
                <a:latin typeface="Times New Roman" panose="02020603050405020304" pitchFamily="18" charset="0"/>
                <a:ea typeface="Cambria" panose="02040503050406030204" pitchFamily="18" charset="0"/>
                <a:cs typeface="Times New Roman" panose="02020603050405020304" pitchFamily="18" charset="0"/>
              </a:rPr>
              <a:t>bene </a:t>
            </a:r>
            <a:r>
              <a:rPr lang="en-CA" sz="2000" dirty="0" err="1">
                <a:latin typeface="Times New Roman" panose="02020603050405020304" pitchFamily="18" charset="0"/>
                <a:ea typeface="Cambria" panose="02040503050406030204" pitchFamily="18" charset="0"/>
                <a:cs typeface="Times New Roman" panose="02020603050405020304" pitchFamily="18" charset="0"/>
              </a:rPr>
              <a:t>informatus</a:t>
            </a:r>
            <a:r>
              <a:rPr lang="en-CA" sz="2000" dirty="0">
                <a:latin typeface="Times New Roman" panose="02020603050405020304" pitchFamily="18" charset="0"/>
                <a:ea typeface="Cambria" panose="02040503050406030204" pitchFamily="18" charset="0"/>
                <a:cs typeface="Times New Roman" panose="02020603050405020304" pitchFamily="18" charset="0"/>
              </a:rPr>
              <a:t> a natura -&gt; passive with ablative of agent</a:t>
            </a:r>
            <a:endParaRPr lang="en-CA" dirty="0">
              <a:latin typeface="Times New Roman" panose="02020603050405020304" pitchFamily="18" charset="0"/>
              <a:cs typeface="Times New Roman" panose="02020603050405020304" pitchFamily="18" charset="0"/>
            </a:endParaRPr>
          </a:p>
          <a:p>
            <a:r>
              <a:rPr lang="en-CA" dirty="0">
                <a:latin typeface="Times New Roman" panose="02020603050405020304" pitchFamily="18" charset="0"/>
                <a:cs typeface="Times New Roman" panose="02020603050405020304" pitchFamily="18" charset="0"/>
              </a:rPr>
              <a:t>Unless he teach good conduct, justice, and law</a:t>
            </a:r>
          </a:p>
          <a:p>
            <a:pPr lvl="1"/>
            <a:r>
              <a:rPr lang="en-CA" sz="2400" dirty="0">
                <a:latin typeface="Times New Roman" panose="02020603050405020304" pitchFamily="18" charset="0"/>
                <a:ea typeface="Cambria" panose="02040503050406030204" pitchFamily="18" charset="0"/>
                <a:cs typeface="Times New Roman" panose="02020603050405020304" pitchFamily="18" charset="0"/>
              </a:rPr>
              <a:t>nisi </a:t>
            </a:r>
            <a:r>
              <a:rPr lang="en-CA" sz="2400" dirty="0" err="1">
                <a:latin typeface="Times New Roman" panose="02020603050405020304" pitchFamily="18" charset="0"/>
                <a:ea typeface="Cambria" panose="02040503050406030204" pitchFamily="18" charset="0"/>
                <a:cs typeface="Times New Roman" panose="02020603050405020304" pitchFamily="18" charset="0"/>
              </a:rPr>
              <a:t>praecipienti</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aut</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docenti</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aut</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utilitatis</a:t>
            </a:r>
            <a:r>
              <a:rPr lang="en-CA" sz="2400" dirty="0">
                <a:latin typeface="Times New Roman" panose="02020603050405020304" pitchFamily="18" charset="0"/>
                <a:ea typeface="Cambria" panose="02040503050406030204" pitchFamily="18" charset="0"/>
                <a:cs typeface="Times New Roman" panose="02020603050405020304" pitchFamily="18" charset="0"/>
              </a:rPr>
              <a:t> causa </a:t>
            </a:r>
            <a:r>
              <a:rPr lang="en-CA" sz="2400" dirty="0" err="1">
                <a:latin typeface="Times New Roman" panose="02020603050405020304" pitchFamily="18" charset="0"/>
                <a:ea typeface="Cambria" panose="02040503050406030204" pitchFamily="18" charset="0"/>
                <a:cs typeface="Times New Roman" panose="02020603050405020304" pitchFamily="18" charset="0"/>
              </a:rPr>
              <a:t>iuste</a:t>
            </a:r>
            <a:r>
              <a:rPr lang="en-CA" sz="2400" dirty="0">
                <a:latin typeface="Times New Roman" panose="02020603050405020304" pitchFamily="18" charset="0"/>
                <a:ea typeface="Cambria" panose="02040503050406030204" pitchFamily="18" charset="0"/>
                <a:cs typeface="Times New Roman" panose="02020603050405020304" pitchFamily="18" charset="0"/>
              </a:rPr>
              <a:t> et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legitime</a:t>
            </a:r>
            <a:r>
              <a:rPr lang="en-CA" sz="2400"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err="1">
                <a:latin typeface="Times New Roman" panose="02020603050405020304" pitchFamily="18" charset="0"/>
                <a:ea typeface="Cambria" panose="02040503050406030204" pitchFamily="18" charset="0"/>
                <a:cs typeface="Times New Roman" panose="02020603050405020304" pitchFamily="18" charset="0"/>
              </a:rPr>
              <a:t>imperanti</a:t>
            </a:r>
            <a:endParaRPr lang="en-CA" dirty="0">
              <a:latin typeface="Times New Roman" panose="02020603050405020304" pitchFamily="18" charset="0"/>
              <a:cs typeface="Times New Roman" panose="02020603050405020304" pitchFamily="18" charset="0"/>
            </a:endParaRPr>
          </a:p>
          <a:p>
            <a:r>
              <a:rPr lang="en-CA" dirty="0">
                <a:latin typeface="Times New Roman" panose="02020603050405020304" pitchFamily="18" charset="0"/>
                <a:cs typeface="Times New Roman" panose="02020603050405020304" pitchFamily="18" charset="0"/>
              </a:rPr>
              <a:t>From this emerges greatness of the soul and contempt of all human things</a:t>
            </a:r>
          </a:p>
        </p:txBody>
      </p:sp>
    </p:spTree>
    <p:extLst>
      <p:ext uri="{BB962C8B-B14F-4D97-AF65-F5344CB8AC3E}">
        <p14:creationId xmlns:p14="http://schemas.microsoft.com/office/powerpoint/2010/main" val="388993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C468C-ABAE-40E9-9921-77A09D2E674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Paragraph 14</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4DEEE0F-C8E4-4B5F-A674-AEBF5986DEA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Man is the only animal who has a feeling for reason and order</a:t>
            </a:r>
          </a:p>
          <a:p>
            <a:r>
              <a:rPr lang="en-US" dirty="0">
                <a:latin typeface="Times New Roman" panose="02020603050405020304" pitchFamily="18" charset="0"/>
                <a:cs typeface="Times New Roman" panose="02020603050405020304" pitchFamily="18" charset="0"/>
              </a:rPr>
              <a:t>Consequently, no other animal has a feeling for beauty, excellence, and harmony</a:t>
            </a:r>
          </a:p>
          <a:p>
            <a:r>
              <a:rPr lang="en-US" dirty="0">
                <a:latin typeface="Times New Roman" panose="02020603050405020304" pitchFamily="18" charset="0"/>
                <a:cs typeface="Times New Roman" panose="02020603050405020304" pitchFamily="18" charset="0"/>
              </a:rPr>
              <a:t>Similarly, nature and reason transfer from the eyes to the soul beauty, constancy, and order</a:t>
            </a:r>
          </a:p>
          <a:p>
            <a:r>
              <a:rPr lang="en-US" dirty="0">
                <a:latin typeface="Times New Roman" panose="02020603050405020304" pitchFamily="18" charset="0"/>
                <a:cs typeface="Times New Roman" panose="02020603050405020304" pitchFamily="18" charset="0"/>
              </a:rPr>
              <a:t>So that disgracefulness and effeminacy are to be avoided</a:t>
            </a:r>
          </a:p>
          <a:p>
            <a:r>
              <a:rPr lang="en-US" dirty="0">
                <a:latin typeface="Times New Roman" panose="02020603050405020304" pitchFamily="18" charset="0"/>
                <a:cs typeface="Times New Roman" panose="02020603050405020304" pitchFamily="18" charset="0"/>
              </a:rPr>
              <a:t>So that in all &amp; thought &amp; deed licentiousness is avoided too</a:t>
            </a:r>
          </a:p>
          <a:p>
            <a:endParaRPr lang="en-US"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28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0945-3AD9-4026-8828-8BBE7329056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Paragraph 14 </a:t>
            </a:r>
            <a:r>
              <a:rPr lang="en-US" dirty="0" err="1">
                <a:latin typeface="Times New Roman" panose="02020603050405020304" pitchFamily="18" charset="0"/>
                <a:cs typeface="Times New Roman" panose="02020603050405020304" pitchFamily="18" charset="0"/>
              </a:rPr>
              <a:t>cont</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C40BA9-35A6-4DD9-A8D9-DA319ABD8D81}"/>
              </a:ext>
            </a:extLst>
          </p:cNvPr>
          <p:cNvSpPr>
            <a:spLocks noGrp="1"/>
          </p:cNvSpPr>
          <p:nvPr>
            <p:ph idx="1"/>
          </p:nvPr>
        </p:nvSpPr>
        <p:spPr/>
        <p:txBody>
          <a:bodyPr>
            <a:normAutofit fontScale="70000" lnSpcReduction="20000"/>
          </a:bodyPr>
          <a:lstStyle/>
          <a:p>
            <a:r>
              <a:rPr lang="en-CA" dirty="0" err="1">
                <a:latin typeface="Times New Roman" panose="02020603050405020304" pitchFamily="18" charset="0"/>
                <a:cs typeface="Times New Roman" panose="02020603050405020304" pitchFamily="18" charset="0"/>
              </a:rPr>
              <a:t>Quibus</a:t>
            </a:r>
            <a:r>
              <a:rPr lang="en-CA" dirty="0">
                <a:latin typeface="Times New Roman" panose="02020603050405020304" pitchFamily="18" charset="0"/>
                <a:cs typeface="Times New Roman" panose="02020603050405020304" pitchFamily="18" charset="0"/>
              </a:rPr>
              <a:t> ex rebus </a:t>
            </a:r>
            <a:r>
              <a:rPr lang="en-CA" dirty="0" err="1">
                <a:latin typeface="Times New Roman" panose="02020603050405020304" pitchFamily="18" charset="0"/>
                <a:cs typeface="Times New Roman" panose="02020603050405020304" pitchFamily="18" charset="0"/>
              </a:rPr>
              <a:t>conflatur</a:t>
            </a:r>
            <a:r>
              <a:rPr lang="en-CA" dirty="0">
                <a:latin typeface="Times New Roman" panose="02020603050405020304" pitchFamily="18" charset="0"/>
                <a:cs typeface="Times New Roman" panose="02020603050405020304" pitchFamily="18" charset="0"/>
              </a:rPr>
              <a:t> et </a:t>
            </a:r>
            <a:r>
              <a:rPr lang="en-CA" dirty="0" err="1">
                <a:latin typeface="Times New Roman" panose="02020603050405020304" pitchFamily="18" charset="0"/>
                <a:cs typeface="Times New Roman" panose="02020603050405020304" pitchFamily="18" charset="0"/>
              </a:rPr>
              <a:t>efficitur</a:t>
            </a:r>
            <a:r>
              <a:rPr lang="en-CA" dirty="0">
                <a:latin typeface="Times New Roman" panose="02020603050405020304" pitchFamily="18" charset="0"/>
                <a:cs typeface="Times New Roman" panose="02020603050405020304" pitchFamily="18" charset="0"/>
              </a:rPr>
              <a:t> id, </a:t>
            </a:r>
          </a:p>
          <a:p>
            <a:pPr lvl="1"/>
            <a:r>
              <a:rPr lang="en-CA" dirty="0">
                <a:latin typeface="Times New Roman" panose="02020603050405020304" pitchFamily="18" charset="0"/>
                <a:cs typeface="Times New Roman" panose="02020603050405020304" pitchFamily="18" charset="0"/>
              </a:rPr>
              <a:t>From these things it [moral goodness] is forged (</a:t>
            </a:r>
            <a:r>
              <a:rPr lang="en-CA" dirty="0" err="1">
                <a:latin typeface="Times New Roman" panose="02020603050405020304" pitchFamily="18" charset="0"/>
                <a:cs typeface="Times New Roman" panose="02020603050405020304" pitchFamily="18" charset="0"/>
              </a:rPr>
              <a:t>conflo</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conflare</a:t>
            </a:r>
            <a:r>
              <a:rPr lang="en-CA" dirty="0">
                <a:latin typeface="Times New Roman" panose="02020603050405020304" pitchFamily="18" charset="0"/>
                <a:cs typeface="Times New Roman" panose="02020603050405020304" pitchFamily="18" charset="0"/>
              </a:rPr>
              <a:t>)</a:t>
            </a:r>
          </a:p>
          <a:p>
            <a:r>
              <a:rPr lang="en-CA" dirty="0" err="1">
                <a:latin typeface="Times New Roman" panose="02020603050405020304" pitchFamily="18" charset="0"/>
                <a:cs typeface="Times New Roman" panose="02020603050405020304" pitchFamily="18" charset="0"/>
              </a:rPr>
              <a:t>quod</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quaerimus</a:t>
            </a:r>
            <a:r>
              <a:rPr lang="en-CA" dirty="0">
                <a:latin typeface="Times New Roman" panose="02020603050405020304" pitchFamily="18" charset="0"/>
                <a:cs typeface="Times New Roman" panose="02020603050405020304" pitchFamily="18" charset="0"/>
              </a:rPr>
              <a:t>, </a:t>
            </a:r>
          </a:p>
          <a:p>
            <a:pPr lvl="1"/>
            <a:r>
              <a:rPr lang="en-CA" dirty="0">
                <a:latin typeface="Times New Roman" panose="02020603050405020304" pitchFamily="18" charset="0"/>
                <a:cs typeface="Times New Roman" panose="02020603050405020304" pitchFamily="18" charset="0"/>
              </a:rPr>
              <a:t> that </a:t>
            </a:r>
            <a:r>
              <a:rPr lang="en-CA" dirty="0">
                <a:solidFill>
                  <a:srgbClr val="FF0000"/>
                </a:solidFill>
                <a:latin typeface="Times New Roman" panose="02020603050405020304" pitchFamily="18" charset="0"/>
                <a:cs typeface="Times New Roman" panose="02020603050405020304" pitchFamily="18" charset="0"/>
              </a:rPr>
              <a:t>WHICH</a:t>
            </a:r>
            <a:r>
              <a:rPr lang="en-CA" dirty="0">
                <a:latin typeface="Times New Roman" panose="02020603050405020304" pitchFamily="18" charset="0"/>
                <a:cs typeface="Times New Roman" panose="02020603050405020304" pitchFamily="18" charset="0"/>
              </a:rPr>
              <a:t> we ask</a:t>
            </a:r>
          </a:p>
          <a:p>
            <a:r>
              <a:rPr lang="en-CA" strike="sngStrike" dirty="0" err="1">
                <a:latin typeface="Times New Roman" panose="02020603050405020304" pitchFamily="18" charset="0"/>
                <a:cs typeface="Times New Roman" panose="02020603050405020304" pitchFamily="18" charset="0"/>
              </a:rPr>
              <a:t>honestum</a:t>
            </a:r>
            <a:r>
              <a:rPr lang="en-CA" strike="sngStrike" dirty="0">
                <a:latin typeface="Times New Roman" panose="02020603050405020304" pitchFamily="18" charset="0"/>
                <a:cs typeface="Times New Roman" panose="02020603050405020304" pitchFamily="18" charset="0"/>
              </a:rPr>
              <a:t>,</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quod</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etiamsi</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nobilitatum</a:t>
            </a:r>
            <a:r>
              <a:rPr lang="en-CA" dirty="0">
                <a:latin typeface="Times New Roman" panose="02020603050405020304" pitchFamily="18" charset="0"/>
                <a:cs typeface="Times New Roman" panose="02020603050405020304" pitchFamily="18" charset="0"/>
              </a:rPr>
              <a:t> non sit,</a:t>
            </a:r>
          </a:p>
          <a:p>
            <a:pPr lvl="1"/>
            <a:r>
              <a:rPr lang="en-CA" dirty="0">
                <a:latin typeface="Times New Roman" panose="02020603050405020304" pitchFamily="18" charset="0"/>
                <a:cs typeface="Times New Roman" panose="02020603050405020304" pitchFamily="18" charset="0"/>
              </a:rPr>
              <a:t> even if it not be considered noble</a:t>
            </a:r>
          </a:p>
          <a:p>
            <a:r>
              <a:rPr lang="en-CA" dirty="0" err="1">
                <a:latin typeface="Times New Roman" panose="02020603050405020304" pitchFamily="18" charset="0"/>
                <a:cs typeface="Times New Roman" panose="02020603050405020304" pitchFamily="18" charset="0"/>
              </a:rPr>
              <a:t>tamen</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honestum</a:t>
            </a:r>
            <a:r>
              <a:rPr lang="en-CA" dirty="0">
                <a:latin typeface="Times New Roman" panose="02020603050405020304" pitchFamily="18" charset="0"/>
                <a:cs typeface="Times New Roman" panose="02020603050405020304" pitchFamily="18" charset="0"/>
              </a:rPr>
              <a:t> sit, </a:t>
            </a:r>
          </a:p>
          <a:p>
            <a:pPr lvl="1"/>
            <a:r>
              <a:rPr lang="en-CA" dirty="0">
                <a:latin typeface="Times New Roman" panose="02020603050405020304" pitchFamily="18" charset="0"/>
                <a:cs typeface="Times New Roman" panose="02020603050405020304" pitchFamily="18" charset="0"/>
              </a:rPr>
              <a:t>it is nonetheless good</a:t>
            </a:r>
          </a:p>
          <a:p>
            <a:r>
              <a:rPr lang="en-CA" dirty="0" err="1">
                <a:latin typeface="Times New Roman" panose="02020603050405020304" pitchFamily="18" charset="0"/>
                <a:cs typeface="Times New Roman" panose="02020603050405020304" pitchFamily="18" charset="0"/>
              </a:rPr>
              <a:t>quodque</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vere</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dicimus</a:t>
            </a:r>
            <a:r>
              <a:rPr lang="en-CA" dirty="0">
                <a:latin typeface="Times New Roman" panose="02020603050405020304" pitchFamily="18" charset="0"/>
                <a:cs typeface="Times New Roman" panose="02020603050405020304" pitchFamily="18" charset="0"/>
              </a:rPr>
              <a:t>, </a:t>
            </a:r>
          </a:p>
          <a:p>
            <a:pPr lvl="1"/>
            <a:r>
              <a:rPr lang="en-CA" dirty="0">
                <a:latin typeface="Times New Roman" panose="02020603050405020304" pitchFamily="18" charset="0"/>
                <a:cs typeface="Times New Roman" panose="02020603050405020304" pitchFamily="18" charset="0"/>
              </a:rPr>
              <a:t>and we truly say</a:t>
            </a:r>
          </a:p>
          <a:p>
            <a:r>
              <a:rPr lang="en-CA" dirty="0" err="1">
                <a:latin typeface="Times New Roman" panose="02020603050405020304" pitchFamily="18" charset="0"/>
                <a:cs typeface="Times New Roman" panose="02020603050405020304" pitchFamily="18" charset="0"/>
              </a:rPr>
              <a:t>etiamsi</a:t>
            </a:r>
            <a:r>
              <a:rPr lang="en-CA" dirty="0">
                <a:latin typeface="Times New Roman" panose="02020603050405020304" pitchFamily="18" charset="0"/>
                <a:cs typeface="Times New Roman" panose="02020603050405020304" pitchFamily="18" charset="0"/>
              </a:rPr>
              <a:t> a </a:t>
            </a:r>
            <a:r>
              <a:rPr lang="en-CA" dirty="0" err="1">
                <a:latin typeface="Times New Roman" panose="02020603050405020304" pitchFamily="18" charset="0"/>
                <a:cs typeface="Times New Roman" panose="02020603050405020304" pitchFamily="18" charset="0"/>
              </a:rPr>
              <a:t>nullo</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laudetur</a:t>
            </a:r>
            <a:r>
              <a:rPr lang="en-CA" dirty="0">
                <a:latin typeface="Times New Roman" panose="02020603050405020304" pitchFamily="18" charset="0"/>
                <a:cs typeface="Times New Roman" panose="02020603050405020304" pitchFamily="18" charset="0"/>
              </a:rPr>
              <a:t>, </a:t>
            </a:r>
          </a:p>
          <a:p>
            <a:pPr lvl="1"/>
            <a:r>
              <a:rPr lang="en-CA" dirty="0">
                <a:latin typeface="Times New Roman" panose="02020603050405020304" pitchFamily="18" charset="0"/>
                <a:cs typeface="Times New Roman" panose="02020603050405020304" pitchFamily="18" charset="0"/>
              </a:rPr>
              <a:t>even if it be praised by nobody</a:t>
            </a:r>
          </a:p>
          <a:p>
            <a:r>
              <a:rPr lang="en-CA" dirty="0">
                <a:latin typeface="Times New Roman" panose="02020603050405020304" pitchFamily="18" charset="0"/>
                <a:cs typeface="Times New Roman" panose="02020603050405020304" pitchFamily="18" charset="0"/>
              </a:rPr>
              <a:t>natura </a:t>
            </a:r>
            <a:r>
              <a:rPr lang="en-CA" dirty="0" err="1">
                <a:latin typeface="Times New Roman" panose="02020603050405020304" pitchFamily="18" charset="0"/>
                <a:cs typeface="Times New Roman" panose="02020603050405020304" pitchFamily="18" charset="0"/>
              </a:rPr>
              <a:t>esse</a:t>
            </a:r>
            <a:r>
              <a:rPr lang="en-CA" dirty="0">
                <a:latin typeface="Times New Roman" panose="02020603050405020304" pitchFamily="18" charset="0"/>
                <a:cs typeface="Times New Roman" panose="02020603050405020304" pitchFamily="18" charset="0"/>
              </a:rPr>
              <a:t> </a:t>
            </a:r>
            <a:r>
              <a:rPr lang="en-CA" dirty="0" err="1">
                <a:latin typeface="Times New Roman" panose="02020603050405020304" pitchFamily="18" charset="0"/>
                <a:cs typeface="Times New Roman" panose="02020603050405020304" pitchFamily="18" charset="0"/>
              </a:rPr>
              <a:t>laudabile</a:t>
            </a:r>
            <a:r>
              <a:rPr lang="en-CA" dirty="0">
                <a:latin typeface="Times New Roman" panose="02020603050405020304" pitchFamily="18" charset="0"/>
                <a:cs typeface="Times New Roman" panose="02020603050405020304" pitchFamily="18" charset="0"/>
              </a:rPr>
              <a:t>.</a:t>
            </a:r>
          </a:p>
          <a:p>
            <a:pPr lvl="1"/>
            <a:r>
              <a:rPr lang="en-CA" dirty="0">
                <a:latin typeface="Times New Roman" panose="02020603050405020304" pitchFamily="18" charset="0"/>
                <a:cs typeface="Times New Roman" panose="02020603050405020304" pitchFamily="18" charset="0"/>
              </a:rPr>
              <a:t>nature praises it</a:t>
            </a:r>
          </a:p>
          <a:p>
            <a:pPr lvl="1"/>
            <a:r>
              <a:rPr lang="en-CA" dirty="0">
                <a:latin typeface="Times New Roman" panose="02020603050405020304" pitchFamily="18" charset="0"/>
                <a:cs typeface="Times New Roman" panose="02020603050405020304" pitchFamily="18" charset="0"/>
              </a:rPr>
              <a:t>natura -&gt; ablative of agent</a:t>
            </a:r>
          </a:p>
          <a:p>
            <a:endParaRPr lang="en-CA" dirty="0">
              <a:latin typeface="Times New Roman" panose="02020603050405020304" pitchFamily="18" charset="0"/>
              <a:cs typeface="Times New Roman" panose="02020603050405020304" pitchFamily="18" charset="0"/>
            </a:endParaRPr>
          </a:p>
          <a:p>
            <a:endParaRPr lang="en-CA"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523F1A7-C9C2-48B7-A1D2-5DFD2B2660F2}"/>
                  </a:ext>
                </a:extLst>
              </p14:cNvPr>
              <p14:cNvContentPartPr/>
              <p14:nvPr/>
            </p14:nvContentPartPr>
            <p14:xfrm>
              <a:off x="1213820" y="4317212"/>
              <a:ext cx="2237400" cy="54720"/>
            </p14:xfrm>
          </p:contentPart>
        </mc:Choice>
        <mc:Fallback xmlns="">
          <p:pic>
            <p:nvPicPr>
              <p:cNvPr id="5" name="Ink 4">
                <a:extLst>
                  <a:ext uri="{FF2B5EF4-FFF2-40B4-BE49-F238E27FC236}">
                    <a16:creationId xmlns:a16="http://schemas.microsoft.com/office/drawing/2014/main" id="{1523F1A7-C9C2-48B7-A1D2-5DFD2B2660F2}"/>
                  </a:ext>
                </a:extLst>
              </p:cNvPr>
              <p:cNvPicPr/>
              <p:nvPr/>
            </p:nvPicPr>
            <p:blipFill>
              <a:blip r:embed="rId3"/>
              <a:stretch>
                <a:fillRect/>
              </a:stretch>
            </p:blipFill>
            <p:spPr>
              <a:xfrm>
                <a:off x="1160180" y="4209212"/>
                <a:ext cx="23450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5F67AF4-B88B-4559-B1C5-3723694F120A}"/>
                  </a:ext>
                </a:extLst>
              </p14:cNvPr>
              <p14:cNvContentPartPr/>
              <p14:nvPr/>
            </p14:nvContentPartPr>
            <p14:xfrm>
              <a:off x="1124540" y="5474972"/>
              <a:ext cx="2049480" cy="56160"/>
            </p14:xfrm>
          </p:contentPart>
        </mc:Choice>
        <mc:Fallback xmlns="">
          <p:pic>
            <p:nvPicPr>
              <p:cNvPr id="6" name="Ink 5">
                <a:extLst>
                  <a:ext uri="{FF2B5EF4-FFF2-40B4-BE49-F238E27FC236}">
                    <a16:creationId xmlns:a16="http://schemas.microsoft.com/office/drawing/2014/main" id="{B5F67AF4-B88B-4559-B1C5-3723694F120A}"/>
                  </a:ext>
                </a:extLst>
              </p:cNvPr>
              <p:cNvPicPr/>
              <p:nvPr/>
            </p:nvPicPr>
            <p:blipFill>
              <a:blip r:embed="rId5"/>
              <a:stretch>
                <a:fillRect/>
              </a:stretch>
            </p:blipFill>
            <p:spPr>
              <a:xfrm>
                <a:off x="1070900" y="5367332"/>
                <a:ext cx="2157120" cy="271800"/>
              </a:xfrm>
              <a:prstGeom prst="rect">
                <a:avLst/>
              </a:prstGeom>
            </p:spPr>
          </p:pic>
        </mc:Fallback>
      </mc:AlternateContent>
      <p:grpSp>
        <p:nvGrpSpPr>
          <p:cNvPr id="9" name="Group 8">
            <a:extLst>
              <a:ext uri="{FF2B5EF4-FFF2-40B4-BE49-F238E27FC236}">
                <a16:creationId xmlns:a16="http://schemas.microsoft.com/office/drawing/2014/main" id="{CA719900-1637-4B0E-8751-87961E3DA497}"/>
              </a:ext>
            </a:extLst>
          </p:cNvPr>
          <p:cNvGrpSpPr/>
          <p:nvPr/>
        </p:nvGrpSpPr>
        <p:grpSpPr>
          <a:xfrm>
            <a:off x="3554900" y="4217852"/>
            <a:ext cx="2498760" cy="1373400"/>
            <a:chOff x="3554900" y="4217852"/>
            <a:chExt cx="2498760" cy="137340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D6BEBFD9-838F-4341-B7AC-493852655E52}"/>
                    </a:ext>
                  </a:extLst>
                </p14:cNvPr>
                <p14:cNvContentPartPr/>
                <p14:nvPr/>
              </p14:nvContentPartPr>
              <p14:xfrm>
                <a:off x="3808700" y="4217852"/>
                <a:ext cx="2141640" cy="173520"/>
              </p14:xfrm>
            </p:contentPart>
          </mc:Choice>
          <mc:Fallback xmlns="">
            <p:pic>
              <p:nvPicPr>
                <p:cNvPr id="7" name="Ink 6">
                  <a:extLst>
                    <a:ext uri="{FF2B5EF4-FFF2-40B4-BE49-F238E27FC236}">
                      <a16:creationId xmlns:a16="http://schemas.microsoft.com/office/drawing/2014/main" id="{D6BEBFD9-838F-4341-B7AC-493852655E52}"/>
                    </a:ext>
                  </a:extLst>
                </p:cNvPr>
                <p:cNvPicPr/>
                <p:nvPr/>
              </p:nvPicPr>
              <p:blipFill>
                <a:blip r:embed="rId7"/>
                <a:stretch>
                  <a:fillRect/>
                </a:stretch>
              </p:blipFill>
              <p:spPr>
                <a:xfrm>
                  <a:off x="3800060" y="4208852"/>
                  <a:ext cx="2159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43BFF8D-B967-41BE-AC5D-A42CA6DD8173}"/>
                    </a:ext>
                  </a:extLst>
                </p14:cNvPr>
                <p14:cNvContentPartPr/>
                <p14:nvPr/>
              </p14:nvContentPartPr>
              <p14:xfrm>
                <a:off x="3554900" y="4662092"/>
                <a:ext cx="2498760" cy="929160"/>
              </p14:xfrm>
            </p:contentPart>
          </mc:Choice>
          <mc:Fallback xmlns="">
            <p:pic>
              <p:nvPicPr>
                <p:cNvPr id="8" name="Ink 7">
                  <a:extLst>
                    <a:ext uri="{FF2B5EF4-FFF2-40B4-BE49-F238E27FC236}">
                      <a16:creationId xmlns:a16="http://schemas.microsoft.com/office/drawing/2014/main" id="{643BFF8D-B967-41BE-AC5D-A42CA6DD8173}"/>
                    </a:ext>
                  </a:extLst>
                </p:cNvPr>
                <p:cNvPicPr/>
                <p:nvPr/>
              </p:nvPicPr>
              <p:blipFill>
                <a:blip r:embed="rId9"/>
                <a:stretch>
                  <a:fillRect/>
                </a:stretch>
              </p:blipFill>
              <p:spPr>
                <a:xfrm>
                  <a:off x="3545900" y="4653092"/>
                  <a:ext cx="2516400" cy="946800"/>
                </a:xfrm>
                <a:prstGeom prst="rect">
                  <a:avLst/>
                </a:prstGeom>
              </p:spPr>
            </p:pic>
          </mc:Fallback>
        </mc:AlternateContent>
      </p:grpSp>
      <p:sp>
        <p:nvSpPr>
          <p:cNvPr id="10" name="TextBox 9">
            <a:extLst>
              <a:ext uri="{FF2B5EF4-FFF2-40B4-BE49-F238E27FC236}">
                <a16:creationId xmlns:a16="http://schemas.microsoft.com/office/drawing/2014/main" id="{20BA952F-4D19-49CA-814F-C721730848D2}"/>
              </a:ext>
            </a:extLst>
          </p:cNvPr>
          <p:cNvSpPr txBox="1"/>
          <p:nvPr/>
        </p:nvSpPr>
        <p:spPr>
          <a:xfrm>
            <a:off x="6138342" y="4217852"/>
            <a:ext cx="5633420" cy="369332"/>
          </a:xfrm>
          <a:prstGeom prst="rect">
            <a:avLst/>
          </a:prstGeom>
          <a:noFill/>
        </p:spPr>
        <p:txBody>
          <a:bodyPr wrap="square" rtlCol="0">
            <a:spAutoFit/>
          </a:bodyPr>
          <a:lstStyle/>
          <a:p>
            <a:r>
              <a:rPr lang="en-US" dirty="0" err="1"/>
              <a:t>dicimus</a:t>
            </a:r>
            <a:r>
              <a:rPr lang="en-US" dirty="0"/>
              <a:t> [id] </a:t>
            </a:r>
            <a:r>
              <a:rPr lang="en-US" dirty="0" err="1"/>
              <a:t>esse</a:t>
            </a:r>
            <a:r>
              <a:rPr lang="en-US" dirty="0"/>
              <a:t> </a:t>
            </a:r>
            <a:r>
              <a:rPr lang="en-US" dirty="0" err="1"/>
              <a:t>laudabile</a:t>
            </a:r>
            <a:r>
              <a:rPr lang="en-CA" dirty="0"/>
              <a:t> -&gt; acc-inf</a:t>
            </a:r>
            <a:endParaRPr lang="en-US" dirty="0"/>
          </a:p>
        </p:txBody>
      </p:sp>
    </p:spTree>
    <p:extLst>
      <p:ext uri="{BB962C8B-B14F-4D97-AF65-F5344CB8AC3E}">
        <p14:creationId xmlns:p14="http://schemas.microsoft.com/office/powerpoint/2010/main" val="3384455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F58C-15FB-4656-ABB5-8F07114C2B9E}"/>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The Latin text</a:t>
            </a:r>
          </a:p>
        </p:txBody>
      </p:sp>
      <p:sp>
        <p:nvSpPr>
          <p:cNvPr id="3" name="Content Placeholder 2">
            <a:extLst>
              <a:ext uri="{FF2B5EF4-FFF2-40B4-BE49-F238E27FC236}">
                <a16:creationId xmlns:a16="http://schemas.microsoft.com/office/drawing/2014/main" id="{38DDD266-03D3-44D7-9348-97E4A487644E}"/>
              </a:ext>
            </a:extLst>
          </p:cNvPr>
          <p:cNvSpPr>
            <a:spLocks noGrp="1"/>
          </p:cNvSpPr>
          <p:nvPr>
            <p:ph idx="1"/>
          </p:nvPr>
        </p:nvSpPr>
        <p:spPr/>
        <p:txBody>
          <a:bodyPr>
            <a:normAutofit lnSpcReduction="10000"/>
          </a:bodyPr>
          <a:lstStyle/>
          <a:p>
            <a:pPr marL="0" indent="0">
              <a:lnSpc>
                <a:spcPct val="120000"/>
              </a:lnSpc>
              <a:buNone/>
            </a:pPr>
            <a:r>
              <a:rPr lang="en-CA" sz="1600" b="1" dirty="0">
                <a:latin typeface="Times New Roman" panose="02020603050405020304" pitchFamily="18" charset="0"/>
                <a:ea typeface="Cambria" panose="02040503050406030204" pitchFamily="18" charset="0"/>
                <a:cs typeface="Times New Roman" panose="02020603050405020304" pitchFamily="18" charset="0"/>
              </a:rPr>
              <a:t>13</a:t>
            </a:r>
            <a:r>
              <a:rPr lang="en-CA" sz="1600" dirty="0">
                <a:latin typeface="Times New Roman" panose="02020603050405020304" pitchFamily="18" charset="0"/>
                <a:ea typeface="Cambria" panose="02040503050406030204" pitchFamily="18" charset="0"/>
                <a:cs typeface="Times New Roman" panose="02020603050405020304" pitchFamily="18" charset="0"/>
              </a:rPr>
              <a:t> In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primisque</a:t>
            </a:r>
            <a:r>
              <a:rPr lang="en-CA" sz="1600" dirty="0">
                <a:latin typeface="Times New Roman" panose="02020603050405020304" pitchFamily="18" charset="0"/>
                <a:ea typeface="Cambria" panose="02040503050406030204" pitchFamily="18" charset="0"/>
                <a:cs typeface="Times New Roman" panose="02020603050405020304" pitchFamily="18" charset="0"/>
              </a:rPr>
              <a:t> hominis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est</a:t>
            </a:r>
            <a:r>
              <a:rPr lang="en-CA" sz="1600" dirty="0">
                <a:latin typeface="Times New Roman" panose="02020603050405020304" pitchFamily="18" charset="0"/>
                <a:ea typeface="Cambria" panose="02040503050406030204" pitchFamily="18" charset="0"/>
                <a:cs typeface="Times New Roman" panose="02020603050405020304" pitchFamily="18" charset="0"/>
              </a:rPr>
              <a:t> propria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veri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inquisitio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atque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investigatio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Itaque</a:t>
            </a:r>
            <a:r>
              <a:rPr lang="en-CA" sz="1600" dirty="0">
                <a:latin typeface="Times New Roman" panose="02020603050405020304" pitchFamily="18" charset="0"/>
                <a:ea typeface="Cambria" panose="02040503050406030204" pitchFamily="18" charset="0"/>
                <a:cs typeface="Times New Roman" panose="02020603050405020304" pitchFamily="18" charset="0"/>
              </a:rPr>
              <a:t> cum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sumus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necessariis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negotiis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curisque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vacui</a:t>
            </a:r>
            <a:r>
              <a:rPr lang="en-CA" sz="1600" dirty="0">
                <a:latin typeface="Times New Roman" panose="02020603050405020304" pitchFamily="18" charset="0"/>
                <a:ea typeface="Cambria" panose="02040503050406030204" pitchFamily="18" charset="0"/>
                <a:cs typeface="Times New Roman" panose="02020603050405020304" pitchFamily="18" charset="0"/>
              </a:rPr>
              <a:t>, tum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avemus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aliquid</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videre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audire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addiscere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cognitionemque</a:t>
            </a:r>
            <a:r>
              <a:rPr lang="en-CA" sz="1600" dirty="0">
                <a:latin typeface="Times New Roman" panose="02020603050405020304" pitchFamily="18" charset="0"/>
                <a:ea typeface="Cambria" panose="02040503050406030204" pitchFamily="18" charset="0"/>
                <a:cs typeface="Times New Roman" panose="02020603050405020304" pitchFamily="18" charset="0"/>
              </a:rPr>
              <a:t> rerum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occultarum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admirabilium</a:t>
            </a:r>
            <a:r>
              <a:rPr lang="en-CA" sz="1600" dirty="0">
                <a:latin typeface="Times New Roman" panose="02020603050405020304" pitchFamily="18" charset="0"/>
                <a:ea typeface="Cambria" panose="02040503050406030204" pitchFamily="18" charset="0"/>
                <a:cs typeface="Times New Roman" panose="02020603050405020304" pitchFamily="18" charset="0"/>
              </a:rPr>
              <a:t> ad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beate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vivendum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necessariam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ducimus</a:t>
            </a:r>
            <a:r>
              <a:rPr lang="en-CA" sz="1600" dirty="0">
                <a:latin typeface="Times New Roman" panose="02020603050405020304" pitchFamily="18" charset="0"/>
                <a:ea typeface="Cambria" panose="02040503050406030204" pitchFamily="18" charset="0"/>
                <a:cs typeface="Times New Roman" panose="02020603050405020304" pitchFamily="18" charset="0"/>
              </a:rPr>
              <a:t>. Ex quo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intellegitur</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a:t>
            </a:r>
            <a:r>
              <a:rPr lang="en-CA" sz="1600" dirty="0">
                <a:latin typeface="Times New Roman" panose="02020603050405020304" pitchFamily="18" charset="0"/>
                <a:ea typeface="Cambria" panose="02040503050406030204" pitchFamily="18" charset="0"/>
                <a:cs typeface="Times New Roman" panose="02020603050405020304" pitchFamily="18" charset="0"/>
              </a:rPr>
              <a:t> verum, simplex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sincerumque</a:t>
            </a:r>
            <a:r>
              <a:rPr lang="en-CA" sz="1600" dirty="0">
                <a:latin typeface="Times New Roman" panose="02020603050405020304" pitchFamily="18" charset="0"/>
                <a:ea typeface="Cambria" panose="02040503050406030204" pitchFamily="18" charset="0"/>
                <a:cs typeface="Times New Roman" panose="02020603050405020304" pitchFamily="18" charset="0"/>
              </a:rPr>
              <a:t> sit, id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esse</a:t>
            </a:r>
            <a:r>
              <a:rPr lang="en-CA" sz="1600" dirty="0">
                <a:latin typeface="Times New Roman" panose="02020603050405020304" pitchFamily="18" charset="0"/>
                <a:ea typeface="Cambria" panose="02040503050406030204" pitchFamily="18" charset="0"/>
                <a:cs typeface="Times New Roman" panose="02020603050405020304" pitchFamily="18" charset="0"/>
              </a:rPr>
              <a:t> naturae hominis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aptissimum</a:t>
            </a:r>
            <a:r>
              <a:rPr lang="en-CA" sz="1600" dirty="0">
                <a:latin typeface="Times New Roman" panose="02020603050405020304" pitchFamily="18" charset="0"/>
                <a:ea typeface="Cambria" panose="02040503050406030204" pitchFamily="18" charset="0"/>
                <a:cs typeface="Times New Roman" panose="02020603050405020304" pitchFamily="18" charset="0"/>
              </a:rPr>
              <a:t>. Huic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veri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videndi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cupiditati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adiuncta</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est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appetitio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quaedam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principatus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nemini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parere</a:t>
            </a:r>
            <a:r>
              <a:rPr lang="en-CA" sz="1600" dirty="0">
                <a:latin typeface="Times New Roman" panose="02020603050405020304" pitchFamily="18" charset="0"/>
                <a:ea typeface="Cambria" panose="02040503050406030204" pitchFamily="18" charset="0"/>
                <a:cs typeface="Times New Roman" panose="02020603050405020304" pitchFamily="18" charset="0"/>
              </a:rPr>
              <a:t> animus bene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informatus</a:t>
            </a:r>
            <a:r>
              <a:rPr lang="en-CA" sz="1600" dirty="0">
                <a:latin typeface="Times New Roman" panose="02020603050405020304" pitchFamily="18" charset="0"/>
                <a:ea typeface="Cambria" panose="02040503050406030204" pitchFamily="18" charset="0"/>
                <a:cs typeface="Times New Roman" panose="02020603050405020304" pitchFamily="18" charset="0"/>
              </a:rPr>
              <a:t> a natura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velit</a:t>
            </a:r>
            <a:r>
              <a:rPr lang="en-CA" sz="1600" dirty="0">
                <a:latin typeface="Times New Roman" panose="02020603050405020304" pitchFamily="18" charset="0"/>
                <a:ea typeface="Cambria" panose="02040503050406030204" pitchFamily="18" charset="0"/>
                <a:cs typeface="Times New Roman" panose="02020603050405020304" pitchFamily="18" charset="0"/>
              </a:rPr>
              <a:t> nisi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praecipienti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docenti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utilitatis</a:t>
            </a:r>
            <a:r>
              <a:rPr lang="en-CA" sz="1600" dirty="0">
                <a:latin typeface="Times New Roman" panose="02020603050405020304" pitchFamily="18" charset="0"/>
                <a:ea typeface="Cambria" panose="02040503050406030204" pitchFamily="18" charset="0"/>
                <a:cs typeface="Times New Roman" panose="02020603050405020304" pitchFamily="18" charset="0"/>
              </a:rPr>
              <a:t> causa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iuste</a:t>
            </a:r>
            <a:r>
              <a:rPr lang="en-CA" sz="1600" dirty="0">
                <a:latin typeface="Times New Roman" panose="02020603050405020304" pitchFamily="18" charset="0"/>
                <a:ea typeface="Cambria" panose="02040503050406030204" pitchFamily="18" charset="0"/>
                <a:cs typeface="Times New Roman" panose="02020603050405020304" pitchFamily="18" charset="0"/>
              </a:rPr>
              <a:t> et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legitime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imperanti</a:t>
            </a:r>
            <a:r>
              <a:rPr lang="en-CA" sz="1600" dirty="0">
                <a:latin typeface="Times New Roman" panose="02020603050405020304" pitchFamily="18" charset="0"/>
                <a:ea typeface="Cambria" panose="02040503050406030204" pitchFamily="18" charset="0"/>
                <a:cs typeface="Times New Roman" panose="02020603050405020304" pitchFamily="18" charset="0"/>
              </a:rPr>
              <a:t>; ex quo </a:t>
            </a:r>
            <a:r>
              <a:rPr lang="en-CA" sz="1600" dirty="0" err="1">
                <a:latin typeface="Times New Roman" panose="02020603050405020304" pitchFamily="18" charset="0"/>
                <a:ea typeface="Cambria" panose="02040503050406030204" pitchFamily="18" charset="0"/>
                <a:cs typeface="Times New Roman" panose="02020603050405020304" pitchFamily="18" charset="0"/>
              </a:rPr>
              <a:t>magnitudo</a:t>
            </a:r>
            <a:r>
              <a:rPr lang="en-CA" sz="1600" dirty="0">
                <a:latin typeface="Times New Roman" panose="02020603050405020304" pitchFamily="18" charset="0"/>
                <a:ea typeface="Cambria" panose="02040503050406030204" pitchFamily="18" charset="0"/>
                <a:cs typeface="Times New Roman" panose="02020603050405020304" pitchFamily="18" charset="0"/>
              </a:rPr>
              <a:t> animi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existit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humanarumque</a:t>
            </a:r>
            <a:r>
              <a:rPr lang="en-CA" sz="1600" dirty="0">
                <a:latin typeface="Times New Roman" panose="02020603050405020304" pitchFamily="18" charset="0"/>
                <a:ea typeface="Cambria" panose="02040503050406030204" pitchFamily="18" charset="0"/>
                <a:cs typeface="Times New Roman" panose="02020603050405020304" pitchFamily="18" charset="0"/>
              </a:rPr>
              <a:t> rerum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contemptio</a:t>
            </a:r>
            <a:r>
              <a:rPr lang="en-CA" sz="1600" dirty="0">
                <a:latin typeface="Times New Roman" panose="02020603050405020304" pitchFamily="18" charset="0"/>
                <a:ea typeface="Cambria" panose="02040503050406030204" pitchFamily="18" charset="0"/>
                <a:cs typeface="Times New Roman" panose="02020603050405020304" pitchFamily="18" charset="0"/>
              </a:rPr>
              <a:t>.</a:t>
            </a:r>
          </a:p>
          <a:p>
            <a:pPr marL="0" indent="0">
              <a:lnSpc>
                <a:spcPct val="120000"/>
              </a:lnSpc>
              <a:buNone/>
            </a:pPr>
            <a:endParaRPr lang="en-CA" sz="1600" dirty="0">
              <a:latin typeface="Times New Roman" panose="02020603050405020304" pitchFamily="18" charset="0"/>
              <a:ea typeface="Cambria" panose="02040503050406030204" pitchFamily="18" charset="0"/>
              <a:cs typeface="Times New Roman" panose="02020603050405020304" pitchFamily="18" charset="0"/>
            </a:endParaRPr>
          </a:p>
          <a:p>
            <a:pPr marL="0" indent="0">
              <a:lnSpc>
                <a:spcPct val="120000"/>
              </a:lnSpc>
              <a:buNone/>
            </a:pPr>
            <a:r>
              <a:rPr lang="en-CA" sz="1600" b="1" dirty="0">
                <a:latin typeface="Times New Roman" panose="02020603050405020304" pitchFamily="18" charset="0"/>
                <a:ea typeface="Cambria" panose="02040503050406030204" pitchFamily="18" charset="0"/>
                <a:cs typeface="Times New Roman" panose="02020603050405020304" pitchFamily="18" charset="0"/>
              </a:rPr>
              <a:t>14</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Nec</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vero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illa</a:t>
            </a:r>
            <a:r>
              <a:rPr lang="en-CA" sz="1600" dirty="0">
                <a:latin typeface="Times New Roman" panose="02020603050405020304" pitchFamily="18" charset="0"/>
                <a:ea typeface="Cambria" panose="02040503050406030204" pitchFamily="18" charset="0"/>
                <a:cs typeface="Times New Roman" panose="02020603050405020304" pitchFamily="18" charset="0"/>
              </a:rPr>
              <a:t> parva vis naturae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est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rationisque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unum</a:t>
            </a:r>
            <a:r>
              <a:rPr lang="en-CA" sz="1600" dirty="0">
                <a:latin typeface="Times New Roman" panose="02020603050405020304" pitchFamily="18" charset="0"/>
                <a:ea typeface="Cambria" panose="02040503050406030204" pitchFamily="18" charset="0"/>
                <a:cs typeface="Times New Roman" panose="02020603050405020304" pitchFamily="18" charset="0"/>
              </a:rPr>
              <a:t> hoc animal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sentit</a:t>
            </a:r>
            <a:r>
              <a:rPr lang="en-CA" sz="1600" dirty="0">
                <a:latin typeface="Times New Roman" panose="02020603050405020304" pitchFamily="18" charset="0"/>
                <a:ea typeface="Cambria" panose="02040503050406030204" pitchFamily="18" charset="0"/>
                <a:cs typeface="Times New Roman" panose="02020603050405020304" pitchFamily="18" charset="0"/>
              </a:rPr>
              <a:t>, quid sit ordo, quid sit,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deceat</a:t>
            </a:r>
            <a:r>
              <a:rPr lang="en-CA" sz="1600" dirty="0">
                <a:latin typeface="Times New Roman" panose="02020603050405020304" pitchFamily="18" charset="0"/>
                <a:ea typeface="Cambria" panose="02040503050406030204" pitchFamily="18" charset="0"/>
                <a:cs typeface="Times New Roman" panose="02020603050405020304" pitchFamily="18" charset="0"/>
              </a:rPr>
              <a:t>, in </a:t>
            </a:r>
            <a:r>
              <a:rPr lang="en-CA" sz="1600" dirty="0" err="1">
                <a:latin typeface="Times New Roman" panose="02020603050405020304" pitchFamily="18" charset="0"/>
                <a:ea typeface="Cambria" panose="02040503050406030204" pitchFamily="18" charset="0"/>
                <a:cs typeface="Times New Roman" panose="02020603050405020304" pitchFamily="18" charset="0"/>
              </a:rPr>
              <a:t>factis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dictisque</a:t>
            </a:r>
            <a:r>
              <a:rPr lang="en-CA" sz="1600" dirty="0">
                <a:latin typeface="Times New Roman" panose="02020603050405020304" pitchFamily="18" charset="0"/>
                <a:ea typeface="Cambria" panose="02040503050406030204" pitchFamily="18" charset="0"/>
                <a:cs typeface="Times New Roman" panose="02020603050405020304" pitchFamily="18" charset="0"/>
              </a:rPr>
              <a:t> qui modus.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Itaque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eorum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ipsorum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quae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aspectu</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sentiuntur</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nullum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aliud</a:t>
            </a:r>
            <a:r>
              <a:rPr lang="en-CA" sz="1600" dirty="0">
                <a:latin typeface="Times New Roman" panose="02020603050405020304" pitchFamily="18" charset="0"/>
                <a:ea typeface="Cambria" panose="02040503050406030204" pitchFamily="18" charset="0"/>
                <a:cs typeface="Times New Roman" panose="02020603050405020304" pitchFamily="18" charset="0"/>
              </a:rPr>
              <a:t> animal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pulchritudinem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venustatem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convenientiam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partium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sentit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similitudinem</a:t>
            </a:r>
            <a:r>
              <a:rPr lang="en-CA" sz="1600" dirty="0">
                <a:latin typeface="Times New Roman" panose="02020603050405020304" pitchFamily="18" charset="0"/>
                <a:ea typeface="Cambria" panose="02040503050406030204" pitchFamily="18" charset="0"/>
                <a:cs typeface="Times New Roman" panose="02020603050405020304" pitchFamily="18" charset="0"/>
              </a:rPr>
              <a:t> natura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ratioque</a:t>
            </a:r>
            <a:r>
              <a:rPr lang="en-CA" sz="1600" dirty="0">
                <a:latin typeface="Times New Roman" panose="02020603050405020304" pitchFamily="18" charset="0"/>
                <a:ea typeface="Cambria" panose="02040503050406030204" pitchFamily="18" charset="0"/>
                <a:cs typeface="Times New Roman" panose="02020603050405020304" pitchFamily="18" charset="0"/>
              </a:rPr>
              <a:t> ab </a:t>
            </a:r>
            <a:r>
              <a:rPr lang="en-CA" sz="1600" dirty="0" err="1">
                <a:latin typeface="Times New Roman" panose="02020603050405020304" pitchFamily="18" charset="0"/>
                <a:ea typeface="Cambria" panose="02040503050406030204" pitchFamily="18" charset="0"/>
                <a:cs typeface="Times New Roman" panose="02020603050405020304" pitchFamily="18" charset="0"/>
              </a:rPr>
              <a:t>oculis</a:t>
            </a:r>
            <a:r>
              <a:rPr lang="en-CA" sz="1600" dirty="0">
                <a:latin typeface="Times New Roman" panose="02020603050405020304" pitchFamily="18" charset="0"/>
                <a:ea typeface="Cambria" panose="02040503050406030204" pitchFamily="18" charset="0"/>
                <a:cs typeface="Times New Roman" panose="02020603050405020304" pitchFamily="18" charset="0"/>
              </a:rPr>
              <a:t> ad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animum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transferens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multo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etiam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magis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pulchritudinem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constantiam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ordinem</a:t>
            </a:r>
            <a:r>
              <a:rPr lang="en-CA" sz="1600" dirty="0">
                <a:latin typeface="Times New Roman" panose="02020603050405020304" pitchFamily="18" charset="0"/>
                <a:ea typeface="Cambria" panose="02040503050406030204" pitchFamily="18" charset="0"/>
                <a:cs typeface="Times New Roman" panose="02020603050405020304" pitchFamily="18" charset="0"/>
              </a:rPr>
              <a:t> in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consiliis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factisque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conservandam</a:t>
            </a:r>
            <a:r>
              <a:rPr lang="en-CA" sz="1600" dirty="0">
                <a:latin typeface="Times New Roman" panose="02020603050405020304" pitchFamily="18" charset="0"/>
                <a:ea typeface="Cambria" panose="02040503050406030204" pitchFamily="18" charset="0"/>
                <a:cs typeface="Times New Roman" panose="02020603050405020304" pitchFamily="18" charset="0"/>
              </a:rPr>
              <a:t>[15] </a:t>
            </a:r>
            <a:r>
              <a:rPr lang="en-CA" sz="1600" dirty="0" err="1">
                <a:latin typeface="Times New Roman" panose="02020603050405020304" pitchFamily="18" charset="0"/>
                <a:ea typeface="Cambria" panose="02040503050406030204" pitchFamily="18" charset="0"/>
                <a:cs typeface="Times New Roman" panose="02020603050405020304" pitchFamily="18" charset="0"/>
              </a:rPr>
              <a:t>putat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cavetque</a:t>
            </a:r>
            <a:r>
              <a:rPr lang="en-CA" sz="1600" dirty="0">
                <a:latin typeface="Times New Roman" panose="02020603050405020304" pitchFamily="18" charset="0"/>
                <a:ea typeface="Cambria" panose="02040503050406030204" pitchFamily="18" charset="0"/>
                <a:cs typeface="Times New Roman" panose="02020603050405020304" pitchFamily="18" charset="0"/>
              </a:rPr>
              <a:t>, ne quid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indecore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effeminateve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faciat</a:t>
            </a:r>
            <a:r>
              <a:rPr lang="en-CA" sz="1600" dirty="0">
                <a:latin typeface="Times New Roman" panose="02020603050405020304" pitchFamily="18" charset="0"/>
                <a:ea typeface="Cambria" panose="02040503050406030204" pitchFamily="18" charset="0"/>
                <a:cs typeface="Times New Roman" panose="02020603050405020304" pitchFamily="18" charset="0"/>
              </a:rPr>
              <a:t>, tum in omnibus et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opinionibus</a:t>
            </a:r>
            <a:r>
              <a:rPr lang="en-CA" sz="1600" dirty="0">
                <a:latin typeface="Times New Roman" panose="02020603050405020304" pitchFamily="18" charset="0"/>
                <a:ea typeface="Cambria" panose="02040503050406030204" pitchFamily="18" charset="0"/>
                <a:cs typeface="Times New Roman" panose="02020603050405020304" pitchFamily="18" charset="0"/>
              </a:rPr>
              <a:t> et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factis</a:t>
            </a:r>
            <a:r>
              <a:rPr lang="en-CA" sz="1600" dirty="0">
                <a:latin typeface="Times New Roman" panose="02020603050405020304" pitchFamily="18" charset="0"/>
                <a:ea typeface="Cambria" panose="02040503050406030204" pitchFamily="18" charset="0"/>
                <a:cs typeface="Times New Roman" panose="02020603050405020304" pitchFamily="18" charset="0"/>
              </a:rPr>
              <a:t> ne quid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libidinose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faciat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aut</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cogitet</a:t>
            </a:r>
            <a:r>
              <a:rPr lang="en-CA" sz="1600" dirty="0">
                <a:latin typeface="Times New Roman" panose="02020603050405020304" pitchFamily="18" charset="0"/>
                <a:ea typeface="Cambria" panose="02040503050406030204" pitchFamily="18" charset="0"/>
                <a:cs typeface="Times New Roman" panose="02020603050405020304" pitchFamily="18" charset="0"/>
              </a:rPr>
              <a:t>.</a:t>
            </a:r>
          </a:p>
          <a:p>
            <a:pPr marL="0" indent="0">
              <a:lnSpc>
                <a:spcPct val="120000"/>
              </a:lnSpc>
              <a:buNone/>
            </a:pPr>
            <a:r>
              <a:rPr lang="en-CA" sz="1600" dirty="0" err="1">
                <a:latin typeface="Times New Roman" panose="02020603050405020304" pitchFamily="18" charset="0"/>
                <a:ea typeface="Cambria" panose="02040503050406030204" pitchFamily="18" charset="0"/>
                <a:cs typeface="Times New Roman" panose="02020603050405020304" pitchFamily="18" charset="0"/>
              </a:rPr>
              <a:t>Quibus</a:t>
            </a:r>
            <a:r>
              <a:rPr lang="en-CA" sz="1600" dirty="0">
                <a:latin typeface="Times New Roman" panose="02020603050405020304" pitchFamily="18" charset="0"/>
                <a:ea typeface="Cambria" panose="02040503050406030204" pitchFamily="18" charset="0"/>
                <a:cs typeface="Times New Roman" panose="02020603050405020304" pitchFamily="18" charset="0"/>
              </a:rPr>
              <a:t> ex rebus </a:t>
            </a:r>
            <a:r>
              <a:rPr lang="en-CA" sz="1600" dirty="0" err="1">
                <a:latin typeface="Times New Roman" panose="02020603050405020304" pitchFamily="18" charset="0"/>
                <a:ea typeface="Cambria" panose="02040503050406030204" pitchFamily="18" charset="0"/>
                <a:cs typeface="Times New Roman" panose="02020603050405020304" pitchFamily="18" charset="0"/>
              </a:rPr>
              <a:t>conflatur</a:t>
            </a:r>
            <a:r>
              <a:rPr lang="en-CA" sz="1600" dirty="0">
                <a:latin typeface="Times New Roman" panose="02020603050405020304" pitchFamily="18" charset="0"/>
                <a:ea typeface="Cambria" panose="02040503050406030204" pitchFamily="18" charset="0"/>
                <a:cs typeface="Times New Roman" panose="02020603050405020304" pitchFamily="18" charset="0"/>
              </a:rPr>
              <a:t> et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efficitur</a:t>
            </a:r>
            <a:r>
              <a:rPr lang="en-CA" sz="1600" dirty="0">
                <a:latin typeface="Times New Roman" panose="02020603050405020304" pitchFamily="18" charset="0"/>
                <a:ea typeface="Cambria" panose="02040503050406030204" pitchFamily="18" charset="0"/>
                <a:cs typeface="Times New Roman" panose="02020603050405020304" pitchFamily="18" charset="0"/>
              </a:rPr>
              <a:t> id,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quaerimus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honestum</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etiamsi</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nobilitatum</a:t>
            </a:r>
            <a:r>
              <a:rPr lang="en-CA" sz="1600" dirty="0">
                <a:latin typeface="Times New Roman" panose="02020603050405020304" pitchFamily="18" charset="0"/>
                <a:ea typeface="Cambria" panose="02040503050406030204" pitchFamily="18" charset="0"/>
                <a:cs typeface="Times New Roman" panose="02020603050405020304" pitchFamily="18" charset="0"/>
              </a:rPr>
              <a:t> non sit,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tamen</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honestum</a:t>
            </a:r>
            <a:r>
              <a:rPr lang="en-CA" sz="1600" dirty="0">
                <a:latin typeface="Times New Roman" panose="02020603050405020304" pitchFamily="18" charset="0"/>
                <a:ea typeface="Cambria" panose="02040503050406030204" pitchFamily="18" charset="0"/>
                <a:cs typeface="Times New Roman" panose="02020603050405020304" pitchFamily="18" charset="0"/>
              </a:rPr>
              <a:t> sit,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quodque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vere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dicimus</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etiamsi</a:t>
            </a:r>
            <a:r>
              <a:rPr lang="en-CA" sz="1600" dirty="0">
                <a:latin typeface="Times New Roman" panose="02020603050405020304" pitchFamily="18" charset="0"/>
                <a:ea typeface="Cambria" panose="02040503050406030204" pitchFamily="18" charset="0"/>
                <a:cs typeface="Times New Roman" panose="02020603050405020304" pitchFamily="18" charset="0"/>
              </a:rPr>
              <a:t> 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nullo</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laudetur</a:t>
            </a:r>
            <a:r>
              <a:rPr lang="en-CA" sz="1600" dirty="0">
                <a:latin typeface="Times New Roman" panose="02020603050405020304" pitchFamily="18" charset="0"/>
                <a:ea typeface="Cambria" panose="02040503050406030204" pitchFamily="18" charset="0"/>
                <a:cs typeface="Times New Roman" panose="02020603050405020304" pitchFamily="18" charset="0"/>
              </a:rPr>
              <a:t>, natura </a:t>
            </a:r>
            <a:r>
              <a:rPr lang="en-CA" sz="1600" dirty="0" err="1">
                <a:latin typeface="Times New Roman" panose="02020603050405020304" pitchFamily="18" charset="0"/>
                <a:ea typeface="Cambria" panose="02040503050406030204" pitchFamily="18" charset="0"/>
                <a:cs typeface="Times New Roman" panose="02020603050405020304" pitchFamily="18" charset="0"/>
              </a:rPr>
              <a:t>esse</a:t>
            </a:r>
            <a:r>
              <a:rPr lang="en-CA" sz="1600" dirty="0">
                <a:latin typeface="Times New Roman" panose="02020603050405020304" pitchFamily="18" charset="0"/>
                <a:ea typeface="Cambria" panose="02040503050406030204" pitchFamily="18" charset="0"/>
                <a:cs typeface="Times New Roman" panose="02020603050405020304" pitchFamily="18" charset="0"/>
              </a:rPr>
              <a:t> </a:t>
            </a:r>
            <a:r>
              <a:rPr lang="en-CA" sz="1600" dirty="0" err="1">
                <a:latin typeface="Times New Roman" panose="02020603050405020304" pitchFamily="18" charset="0"/>
                <a:ea typeface="Cambria" panose="02040503050406030204" pitchFamily="18" charset="0"/>
                <a:cs typeface="Times New Roman" panose="02020603050405020304" pitchFamily="18" charset="0"/>
              </a:rPr>
              <a:t>laudabile</a:t>
            </a:r>
            <a:r>
              <a:rPr lang="en-CA" sz="1600" dirty="0">
                <a:latin typeface="Times New Roman" panose="02020603050405020304" pitchFamily="18" charset="0"/>
                <a:ea typeface="Cambria" panose="02040503050406030204" pitchFamily="18" charset="0"/>
                <a:cs typeface="Times New Roman" panose="02020603050405020304" pitchFamily="18" charset="0"/>
              </a:rPr>
              <a:t>.</a:t>
            </a:r>
          </a:p>
        </p:txBody>
      </p:sp>
    </p:spTree>
    <p:extLst>
      <p:ext uri="{BB962C8B-B14F-4D97-AF65-F5344CB8AC3E}">
        <p14:creationId xmlns:p14="http://schemas.microsoft.com/office/powerpoint/2010/main" val="375082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CB64-DD69-46AF-93F4-341E7F6BC616}"/>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English translation</a:t>
            </a:r>
          </a:p>
        </p:txBody>
      </p:sp>
      <p:sp>
        <p:nvSpPr>
          <p:cNvPr id="3" name="Content Placeholder 2">
            <a:extLst>
              <a:ext uri="{FF2B5EF4-FFF2-40B4-BE49-F238E27FC236}">
                <a16:creationId xmlns:a16="http://schemas.microsoft.com/office/drawing/2014/main" id="{9EF312F6-2D53-41F4-B7F7-768632419E13}"/>
              </a:ext>
            </a:extLst>
          </p:cNvPr>
          <p:cNvSpPr>
            <a:spLocks noGrp="1"/>
          </p:cNvSpPr>
          <p:nvPr>
            <p:ph idx="1"/>
          </p:nvPr>
        </p:nvSpPr>
        <p:spPr/>
        <p:txBody>
          <a:bodyPr>
            <a:normAutofit fontScale="85000" lnSpcReduction="10000"/>
          </a:bodyPr>
          <a:lstStyle/>
          <a:p>
            <a:pPr marL="0" indent="0">
              <a:lnSpc>
                <a:spcPct val="110000"/>
              </a:lnSpc>
              <a:buNone/>
            </a:pPr>
            <a:r>
              <a:rPr lang="en-US" b="1" i="0" dirty="0">
                <a:solidFill>
                  <a:srgbClr val="000000"/>
                </a:solidFill>
                <a:effectLst/>
                <a:latin typeface="Times New Roman" panose="02020603050405020304" pitchFamily="18" charset="0"/>
              </a:rPr>
              <a:t>13</a:t>
            </a:r>
            <a:r>
              <a:rPr lang="en-US" b="0" i="0" dirty="0">
                <a:solidFill>
                  <a:srgbClr val="000000"/>
                </a:solidFill>
                <a:effectLst/>
                <a:latin typeface="Times New Roman" panose="02020603050405020304" pitchFamily="18" charset="0"/>
              </a:rPr>
              <a:t> Above all, the search after truth and its eager pursuit are peculiar to man. And so, when we have leisure from the demands of business cares, we are eager to see, to hear, to learn something new, and we esteem a desire to know the secrets or wonders of creation as indispensable to a happy life. Thus we come to understand that what is true, simple, and genuine appeals most strongly to a man's nature. To this passion for discovering truth there is added a hungering, as it were, for independence, so that a mind well-</a:t>
            </a:r>
            <a:r>
              <a:rPr lang="en-US" b="0" i="0" dirty="0" err="1">
                <a:solidFill>
                  <a:srgbClr val="000000"/>
                </a:solidFill>
                <a:effectLst/>
                <a:latin typeface="Times New Roman" panose="02020603050405020304" pitchFamily="18" charset="0"/>
              </a:rPr>
              <a:t>moulded</a:t>
            </a:r>
            <a:r>
              <a:rPr lang="en-US" b="0" i="0" dirty="0">
                <a:solidFill>
                  <a:srgbClr val="000000"/>
                </a:solidFill>
                <a:effectLst/>
                <a:latin typeface="Times New Roman" panose="02020603050405020304" pitchFamily="18" charset="0"/>
              </a:rPr>
              <a:t> by Nature is unwilling to be subject to anybody save one who gives rules of conduct or is a teacher of truth or who, for the general good, rules according to justice and law. From this attitude come greatness of soul and a sense of superiority to worldly conditions. </a:t>
            </a:r>
          </a:p>
          <a:p>
            <a:pPr marL="0" indent="0">
              <a:lnSpc>
                <a:spcPct val="110000"/>
              </a:lnSpc>
              <a:buNone/>
            </a:pPr>
            <a:r>
              <a:rPr lang="en-US" dirty="0">
                <a:latin typeface="Times New Roman" panose="02020603050405020304" pitchFamily="18" charset="0"/>
                <a:cs typeface="Times New Roman" panose="02020603050405020304" pitchFamily="18" charset="0"/>
                <a:hlinkClick r:id="rId2"/>
              </a:rPr>
              <a:t>The Project Gutenberg eBook of De </a:t>
            </a:r>
            <a:r>
              <a:rPr lang="en-US" dirty="0" err="1">
                <a:latin typeface="Times New Roman" panose="02020603050405020304" pitchFamily="18" charset="0"/>
                <a:cs typeface="Times New Roman" panose="02020603050405020304" pitchFamily="18" charset="0"/>
                <a:hlinkClick r:id="rId2"/>
              </a:rPr>
              <a:t>Officiis</a:t>
            </a:r>
            <a:r>
              <a:rPr lang="en-US" dirty="0">
                <a:latin typeface="Times New Roman" panose="02020603050405020304" pitchFamily="18" charset="0"/>
                <a:cs typeface="Times New Roman" panose="02020603050405020304" pitchFamily="18" charset="0"/>
                <a:hlinkClick r:id="rId2"/>
              </a:rPr>
              <a:t>, by Cicero</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40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293E-A34C-4CC5-8FCF-FCD9FC0FDCEF}"/>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English translation cont.</a:t>
            </a:r>
          </a:p>
        </p:txBody>
      </p:sp>
      <p:sp>
        <p:nvSpPr>
          <p:cNvPr id="3" name="Content Placeholder 2">
            <a:extLst>
              <a:ext uri="{FF2B5EF4-FFF2-40B4-BE49-F238E27FC236}">
                <a16:creationId xmlns:a16="http://schemas.microsoft.com/office/drawing/2014/main" id="{16B60E87-CDC8-4CDF-A936-F26965DFB8AA}"/>
              </a:ext>
            </a:extLst>
          </p:cNvPr>
          <p:cNvSpPr>
            <a:spLocks noGrp="1"/>
          </p:cNvSpPr>
          <p:nvPr>
            <p:ph idx="1"/>
          </p:nvPr>
        </p:nvSpPr>
        <p:spPr/>
        <p:txBody>
          <a:bodyPr>
            <a:normAutofit fontScale="85000" lnSpcReduction="10000"/>
          </a:bodyPr>
          <a:lstStyle/>
          <a:p>
            <a:pPr marL="0" indent="0" algn="just">
              <a:lnSpc>
                <a:spcPct val="120000"/>
              </a:lnSpc>
              <a:buNone/>
            </a:pPr>
            <a:r>
              <a:rPr lang="en-US" sz="2400" b="1" i="0" dirty="0">
                <a:solidFill>
                  <a:srgbClr val="000000"/>
                </a:solidFill>
                <a:effectLst/>
                <a:latin typeface="Times New Roman" panose="02020603050405020304" pitchFamily="18" charset="0"/>
                <a:cs typeface="Times New Roman" panose="02020603050405020304" pitchFamily="18" charset="0"/>
              </a:rPr>
              <a:t>14</a:t>
            </a:r>
            <a:r>
              <a:rPr lang="en-US" sz="2400" b="0" i="0" dirty="0">
                <a:solidFill>
                  <a:srgbClr val="000000"/>
                </a:solidFill>
                <a:effectLst/>
                <a:latin typeface="Times New Roman" panose="02020603050405020304" pitchFamily="18" charset="0"/>
                <a:cs typeface="Times New Roman" panose="02020603050405020304" pitchFamily="18" charset="0"/>
              </a:rPr>
              <a:t> And it is no mean manifestation of Nature and Reason that man is the only animal that has a feeling for order, for propriety, for moderation in word and deed. And so no other animal has a sense of beauty, loveliness, harmony in the visible world; and Nature and Reason, extending the analogy of this from the world of sense to the world of spirit, find that beauty, consistency, order are far more to be maintained in thought and deed, and the same Nature and Reason are careful to do nothing in an improper or unmanly fashion, and in every thought and deed to do or think nothing capriciously.</a:t>
            </a:r>
          </a:p>
          <a:p>
            <a:pPr marL="0" indent="0" algn="just">
              <a:lnSpc>
                <a:spcPct val="120000"/>
              </a:lnSpc>
              <a:buNone/>
            </a:pPr>
            <a:r>
              <a:rPr lang="en-US" sz="2400" b="0" i="0" dirty="0">
                <a:solidFill>
                  <a:srgbClr val="000000"/>
                </a:solidFill>
                <a:effectLst/>
                <a:latin typeface="Times New Roman" panose="02020603050405020304" pitchFamily="18" charset="0"/>
                <a:cs typeface="Times New Roman" panose="02020603050405020304" pitchFamily="18" charset="0"/>
              </a:rPr>
              <a:t>It is from these elements that is forged and fashioned that moral goodness which is the subject of this inquiry—something that, even though it be not generally ennobled, is still worthy of all </a:t>
            </a:r>
            <a:r>
              <a:rPr lang="en-US" sz="2400" b="0" i="0" dirty="0" err="1">
                <a:solidFill>
                  <a:srgbClr val="000000"/>
                </a:solidFill>
                <a:effectLst/>
                <a:latin typeface="Times New Roman" panose="02020603050405020304" pitchFamily="18" charset="0"/>
                <a:cs typeface="Times New Roman" panose="02020603050405020304" pitchFamily="18" charset="0"/>
              </a:rPr>
              <a:t>honour</a:t>
            </a:r>
            <a:r>
              <a:rPr lang="en-US" sz="2400" b="0" i="0" dirty="0">
                <a:solidFill>
                  <a:srgbClr val="000000"/>
                </a:solidFill>
                <a:effectLst/>
                <a:latin typeface="Times New Roman" panose="02020603050405020304" pitchFamily="18" charset="0"/>
                <a:cs typeface="Times New Roman" panose="02020603050405020304" pitchFamily="18" charset="0"/>
              </a:rPr>
              <a:t>; and by its own nature, we correctly maintain, it merits praise, even though it be praised by none.</a:t>
            </a:r>
          </a:p>
          <a:p>
            <a:pPr marL="0" indent="0" algn="just">
              <a:lnSpc>
                <a:spcPct val="120000"/>
              </a:lnSpc>
              <a:buNone/>
            </a:pPr>
            <a:r>
              <a:rPr lang="en-US" sz="2400" dirty="0">
                <a:latin typeface="Times New Roman" panose="02020603050405020304" pitchFamily="18" charset="0"/>
                <a:cs typeface="Times New Roman" panose="02020603050405020304" pitchFamily="18" charset="0"/>
                <a:hlinkClick r:id="rId2"/>
              </a:rPr>
              <a:t>The Project Gutenberg eBook of De </a:t>
            </a:r>
            <a:r>
              <a:rPr lang="en-US" sz="2400" dirty="0" err="1">
                <a:latin typeface="Times New Roman" panose="02020603050405020304" pitchFamily="18" charset="0"/>
                <a:cs typeface="Times New Roman" panose="02020603050405020304" pitchFamily="18" charset="0"/>
                <a:hlinkClick r:id="rId2"/>
              </a:rPr>
              <a:t>Officiis</a:t>
            </a:r>
            <a:r>
              <a:rPr lang="en-US" sz="2400" dirty="0">
                <a:latin typeface="Times New Roman" panose="02020603050405020304" pitchFamily="18" charset="0"/>
                <a:cs typeface="Times New Roman" panose="02020603050405020304" pitchFamily="18" charset="0"/>
                <a:hlinkClick r:id="rId2"/>
              </a:rPr>
              <a:t>, by Cicero</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3378552-5148-4E44-871B-686053D65CBC}"/>
              </a:ext>
            </a:extLst>
          </p:cNvPr>
          <p:cNvSpPr txBox="1"/>
          <p:nvPr/>
        </p:nvSpPr>
        <p:spPr>
          <a:xfrm>
            <a:off x="4583519" y="5792242"/>
            <a:ext cx="3024962" cy="769441"/>
          </a:xfrm>
          <a:prstGeom prst="rect">
            <a:avLst/>
          </a:prstGeom>
          <a:noFill/>
        </p:spPr>
        <p:txBody>
          <a:bodyPr wrap="square" rtlCol="0">
            <a:spAutoFit/>
          </a:bodyPr>
          <a:lstStyle/>
          <a:p>
            <a:r>
              <a:rPr lang="en-US" sz="4400" b="1" dirty="0">
                <a:solidFill>
                  <a:srgbClr val="C00000"/>
                </a:solidFill>
                <a:latin typeface="Times New Roman" panose="02020603050405020304" pitchFamily="18" charset="0"/>
                <a:cs typeface="Times New Roman" panose="02020603050405020304" pitchFamily="18" charset="0"/>
              </a:rPr>
              <a:t>Thank you!</a:t>
            </a:r>
            <a:endParaRPr lang="en-CA"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31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C0063E6-A61F-4CBC-AF7B-9AF6FA0F0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111657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ocument, receipt&#10;&#10;Description automatically generated">
            <a:extLst>
              <a:ext uri="{FF2B5EF4-FFF2-40B4-BE49-F238E27FC236}">
                <a16:creationId xmlns:a16="http://schemas.microsoft.com/office/drawing/2014/main" id="{4B66B45A-A2D0-423D-BC43-DDCD7CA46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301412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ce of paper with writing&#10;&#10;Description automatically generated with medium confidence">
            <a:extLst>
              <a:ext uri="{FF2B5EF4-FFF2-40B4-BE49-F238E27FC236}">
                <a16:creationId xmlns:a16="http://schemas.microsoft.com/office/drawing/2014/main" id="{5B667509-E5C7-400A-BB99-E949189FC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2250766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8A45-EBC7-4424-ACB1-6C2488BFD5DD}"/>
              </a:ext>
            </a:extLst>
          </p:cNvPr>
          <p:cNvSpPr>
            <a:spLocks noGrp="1"/>
          </p:cNvSpPr>
          <p:nvPr>
            <p:ph type="title"/>
          </p:nvPr>
        </p:nvSpPr>
        <p:spPr>
          <a:xfrm>
            <a:off x="5069940" y="365124"/>
            <a:ext cx="6172200" cy="1828800"/>
          </a:xfrm>
        </p:spPr>
        <p:txBody>
          <a:bodyPr>
            <a:normAutofit/>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379CB98F-2F08-4BED-BE84-BF14743E12A3}"/>
              </a:ext>
            </a:extLst>
          </p:cNvPr>
          <p:cNvSpPr>
            <a:spLocks noGrp="1"/>
          </p:cNvSpPr>
          <p:nvPr>
            <p:ph idx="1"/>
          </p:nvPr>
        </p:nvSpPr>
        <p:spPr>
          <a:xfrm>
            <a:off x="5069940" y="2322576"/>
            <a:ext cx="6172200" cy="3858768"/>
          </a:xfrm>
        </p:spPr>
        <p:txBody>
          <a:bodyPr>
            <a:normAutofit lnSpcReduction="10000"/>
          </a:bodyPr>
          <a:lstStyle/>
          <a:p>
            <a:r>
              <a:rPr lang="en-CA" sz="2400" dirty="0">
                <a:latin typeface="Times New Roman" panose="02020603050405020304" pitchFamily="18" charset="0"/>
                <a:ea typeface="Cambria" panose="02040503050406030204" pitchFamily="18" charset="0"/>
                <a:cs typeface="Times New Roman" panose="02020603050405020304" pitchFamily="18" charset="0"/>
              </a:rPr>
              <a:t>University major: Mathematics, formerly electrical engineering</a:t>
            </a:r>
          </a:p>
          <a:p>
            <a:r>
              <a:rPr lang="en-CA" sz="2400" dirty="0">
                <a:latin typeface="Times New Roman" panose="02020603050405020304" pitchFamily="18" charset="0"/>
                <a:ea typeface="Cambria" panose="02040503050406030204" pitchFamily="18" charset="0"/>
                <a:cs typeface="Times New Roman" panose="02020603050405020304" pitchFamily="18" charset="0"/>
              </a:rPr>
              <a:t>Why I study Latin? The reason I tell people or the </a:t>
            </a:r>
            <a:r>
              <a:rPr lang="en-CA" sz="2400" i="1" dirty="0">
                <a:latin typeface="Times New Roman" panose="02020603050405020304" pitchFamily="18" charset="0"/>
                <a:ea typeface="Cambria" panose="02040503050406030204" pitchFamily="18" charset="0"/>
                <a:cs typeface="Times New Roman" panose="02020603050405020304" pitchFamily="18" charset="0"/>
              </a:rPr>
              <a:t>real </a:t>
            </a:r>
            <a:r>
              <a:rPr lang="en-CA" sz="2400" dirty="0">
                <a:latin typeface="Times New Roman" panose="02020603050405020304" pitchFamily="18" charset="0"/>
                <a:ea typeface="Cambria" panose="02040503050406030204" pitchFamily="18" charset="0"/>
                <a:cs typeface="Times New Roman" panose="02020603050405020304" pitchFamily="18" charset="0"/>
              </a:rPr>
              <a:t>reason?</a:t>
            </a:r>
          </a:p>
          <a:p>
            <a:r>
              <a:rPr lang="en-CA" sz="2400" dirty="0">
                <a:latin typeface="Times New Roman" panose="02020603050405020304" pitchFamily="18" charset="0"/>
                <a:ea typeface="Cambria" panose="02040503050406030204" pitchFamily="18" charset="0"/>
                <a:cs typeface="Times New Roman" panose="02020603050405020304" pitchFamily="18" charset="0"/>
              </a:rPr>
              <a:t>My attraction to Cicero: I’ve always been attracted to the ostensibly </a:t>
            </a:r>
            <a:r>
              <a:rPr lang="en-CA" sz="2400" i="1" dirty="0">
                <a:latin typeface="Times New Roman" panose="02020603050405020304" pitchFamily="18" charset="0"/>
                <a:ea typeface="Cambria" panose="02040503050406030204" pitchFamily="18" charset="0"/>
                <a:cs typeface="Times New Roman" panose="02020603050405020304" pitchFamily="18" charset="0"/>
              </a:rPr>
              <a:t>best</a:t>
            </a:r>
            <a:r>
              <a:rPr lang="en-CA" sz="2400" dirty="0">
                <a:latin typeface="Times New Roman" panose="02020603050405020304" pitchFamily="18" charset="0"/>
                <a:ea typeface="Cambria" panose="02040503050406030204" pitchFamily="18" charset="0"/>
                <a:cs typeface="Times New Roman" panose="02020603050405020304" pitchFamily="18" charset="0"/>
              </a:rPr>
              <a:t> things in life. As the “Greatest Roman”, this should come as no surprise. My interest in </a:t>
            </a:r>
            <a:r>
              <a:rPr lang="en-CA" sz="2400" i="1" dirty="0">
                <a:latin typeface="Times New Roman" panose="02020603050405020304" pitchFamily="18" charset="0"/>
                <a:ea typeface="Cambria" panose="02040503050406030204" pitchFamily="18" charset="0"/>
                <a:cs typeface="Times New Roman" panose="02020603050405020304" pitchFamily="18" charset="0"/>
              </a:rPr>
              <a:t>De </a:t>
            </a:r>
            <a:r>
              <a:rPr lang="en-CA" sz="2400" i="1" dirty="0" err="1">
                <a:latin typeface="Times New Roman" panose="02020603050405020304" pitchFamily="18" charset="0"/>
                <a:ea typeface="Cambria" panose="02040503050406030204" pitchFamily="18" charset="0"/>
                <a:cs typeface="Times New Roman" panose="02020603050405020304" pitchFamily="18" charset="0"/>
              </a:rPr>
              <a:t>Officiis</a:t>
            </a:r>
            <a:r>
              <a:rPr lang="en-CA" sz="2400" i="1" dirty="0">
                <a:latin typeface="Times New Roman" panose="02020603050405020304" pitchFamily="18" charset="0"/>
                <a:ea typeface="Cambria" panose="02040503050406030204" pitchFamily="18" charset="0"/>
                <a:cs typeface="Times New Roman" panose="02020603050405020304" pitchFamily="18" charset="0"/>
              </a:rPr>
              <a:t> </a:t>
            </a:r>
            <a:r>
              <a:rPr lang="en-CA" sz="2400" dirty="0">
                <a:latin typeface="Times New Roman" panose="02020603050405020304" pitchFamily="18" charset="0"/>
                <a:ea typeface="Cambria" panose="02040503050406030204" pitchFamily="18" charset="0"/>
                <a:cs typeface="Times New Roman" panose="02020603050405020304" pitchFamily="18" charset="0"/>
              </a:rPr>
              <a:t>stems from a desire to appreciate the noble morals of antiquity, and the sort of reasoning a man should employ today.</a:t>
            </a:r>
          </a:p>
        </p:txBody>
      </p:sp>
      <p:pic>
        <p:nvPicPr>
          <p:cNvPr id="5" name="Picture 4">
            <a:extLst>
              <a:ext uri="{FF2B5EF4-FFF2-40B4-BE49-F238E27FC236}">
                <a16:creationId xmlns:a16="http://schemas.microsoft.com/office/drawing/2014/main" id="{A3959381-7039-4FA1-8D50-0E62B3FC35D3}"/>
              </a:ext>
            </a:extLst>
          </p:cNvPr>
          <p:cNvPicPr>
            <a:picLocks noChangeAspect="1"/>
          </p:cNvPicPr>
          <p:nvPr/>
        </p:nvPicPr>
        <p:blipFill>
          <a:blip r:embed="rId2"/>
          <a:stretch>
            <a:fillRect/>
          </a:stretch>
        </p:blipFill>
        <p:spPr>
          <a:xfrm>
            <a:off x="0" y="0"/>
            <a:ext cx="4570884" cy="6858000"/>
          </a:xfrm>
          <a:prstGeom prst="rect">
            <a:avLst/>
          </a:prstGeom>
        </p:spPr>
      </p:pic>
    </p:spTree>
    <p:extLst>
      <p:ext uri="{BB962C8B-B14F-4D97-AF65-F5344CB8AC3E}">
        <p14:creationId xmlns:p14="http://schemas.microsoft.com/office/powerpoint/2010/main" val="28074665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22BEE3E1-3999-4476-B980-89378AED0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4029305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ce of paper with writing&#10;&#10;Description automatically generated with medium confidence">
            <a:extLst>
              <a:ext uri="{FF2B5EF4-FFF2-40B4-BE49-F238E27FC236}">
                <a16:creationId xmlns:a16="http://schemas.microsoft.com/office/drawing/2014/main" id="{DE4384D7-F202-4638-B8C8-FECE1B2AA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4208771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ce of paper with writing&#10;&#10;Description automatically generated with medium confidence">
            <a:extLst>
              <a:ext uri="{FF2B5EF4-FFF2-40B4-BE49-F238E27FC236}">
                <a16:creationId xmlns:a16="http://schemas.microsoft.com/office/drawing/2014/main" id="{BBBA31AB-FA90-4E64-AFCB-281D2CA56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254953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ce of paper with writing&#10;&#10;Description automatically generated with medium confidence">
            <a:extLst>
              <a:ext uri="{FF2B5EF4-FFF2-40B4-BE49-F238E27FC236}">
                <a16:creationId xmlns:a16="http://schemas.microsoft.com/office/drawing/2014/main" id="{309BB657-EA7F-46E3-97C2-1EC4DC220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117837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EF39B4AA-92C0-4DF3-95E6-307C0361F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3249643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ocument&#10;&#10;Description automatically generated with medium confidence">
            <a:extLst>
              <a:ext uri="{FF2B5EF4-FFF2-40B4-BE49-F238E27FC236}">
                <a16:creationId xmlns:a16="http://schemas.microsoft.com/office/drawing/2014/main" id="{890D8BE6-A637-46EA-84E0-1201A2BE1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454" y="0"/>
            <a:ext cx="5265092" cy="6858000"/>
          </a:xfrm>
          <a:prstGeom prst="rect">
            <a:avLst/>
          </a:prstGeom>
        </p:spPr>
      </p:pic>
    </p:spTree>
    <p:extLst>
      <p:ext uri="{BB962C8B-B14F-4D97-AF65-F5344CB8AC3E}">
        <p14:creationId xmlns:p14="http://schemas.microsoft.com/office/powerpoint/2010/main" val="236232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1147-AAE3-47E3-A66E-065C1A8B39D1}"/>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Cicero</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9EFB21-36CD-4A4F-A5BB-AE1D3727A6FB}"/>
              </a:ext>
            </a:extLst>
          </p:cNvPr>
          <p:cNvSpPr>
            <a:spLocks noGrp="1"/>
          </p:cNvSpPr>
          <p:nvPr>
            <p:ph idx="1"/>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Roman lawyer, statesman, philosopher, etc., etc., who eventually became Consul of the Roman Republic in 63 BC</a:t>
            </a:r>
          </a:p>
          <a:p>
            <a:r>
              <a:rPr lang="en-CA" dirty="0">
                <a:latin typeface="Times New Roman" panose="02020603050405020304" pitchFamily="18" charset="0"/>
                <a:ea typeface="Cambria" panose="02040503050406030204" pitchFamily="18" charset="0"/>
                <a:cs typeface="Times New Roman" panose="02020603050405020304" pitchFamily="18" charset="0"/>
              </a:rPr>
              <a:t>Acquired notability in the Roman courts</a:t>
            </a:r>
          </a:p>
          <a:p>
            <a:r>
              <a:rPr lang="en-CA" dirty="0">
                <a:latin typeface="Times New Roman" panose="02020603050405020304" pitchFamily="18" charset="0"/>
                <a:ea typeface="Cambria" panose="02040503050406030204" pitchFamily="18" charset="0"/>
                <a:cs typeface="Times New Roman" panose="02020603050405020304" pitchFamily="18" charset="0"/>
              </a:rPr>
              <a:t>Involvement in Roman politics oversaw a complete restructuring of Roman society</a:t>
            </a:r>
          </a:p>
          <a:p>
            <a:r>
              <a:rPr lang="en-CA" dirty="0">
                <a:latin typeface="Times New Roman" panose="02020603050405020304" pitchFamily="18" charset="0"/>
                <a:ea typeface="Cambria" panose="02040503050406030204" pitchFamily="18" charset="0"/>
                <a:cs typeface="Times New Roman" panose="02020603050405020304" pitchFamily="18" charset="0"/>
              </a:rPr>
              <a:t>After Caesar came to power, Cicero retired from politics</a:t>
            </a:r>
          </a:p>
          <a:p>
            <a:r>
              <a:rPr lang="en-CA" dirty="0">
                <a:latin typeface="Times New Roman" panose="02020603050405020304" pitchFamily="18" charset="0"/>
                <a:ea typeface="Cambria" panose="02040503050406030204" pitchFamily="18" charset="0"/>
                <a:cs typeface="Times New Roman" panose="02020603050405020304" pitchFamily="18" charset="0"/>
              </a:rPr>
              <a:t>Introduced Greek philosophy to Ancient Rome and consequently Latin readers </a:t>
            </a:r>
          </a:p>
        </p:txBody>
      </p:sp>
    </p:spTree>
    <p:extLst>
      <p:ext uri="{BB962C8B-B14F-4D97-AF65-F5344CB8AC3E}">
        <p14:creationId xmlns:p14="http://schemas.microsoft.com/office/powerpoint/2010/main" val="2634957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00041B-CA18-4578-B410-999C39DDDBE8}"/>
              </a:ext>
            </a:extLst>
          </p:cNvPr>
          <p:cNvPicPr>
            <a:picLocks noChangeAspect="1"/>
          </p:cNvPicPr>
          <p:nvPr/>
        </p:nvPicPr>
        <p:blipFill>
          <a:blip r:embed="rId3"/>
          <a:stretch>
            <a:fillRect/>
          </a:stretch>
        </p:blipFill>
        <p:spPr>
          <a:xfrm>
            <a:off x="317209" y="1089839"/>
            <a:ext cx="11567920" cy="5075532"/>
          </a:xfrm>
          <a:prstGeom prst="rect">
            <a:avLst/>
          </a:prstGeom>
        </p:spPr>
      </p:pic>
    </p:spTree>
    <p:extLst>
      <p:ext uri="{BB962C8B-B14F-4D97-AF65-F5344CB8AC3E}">
        <p14:creationId xmlns:p14="http://schemas.microsoft.com/office/powerpoint/2010/main" val="73932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C1584-DFC6-4F69-BCF9-7D3B7621A768}"/>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De </a:t>
            </a:r>
            <a:r>
              <a:rPr lang="en-CA" dirty="0" err="1">
                <a:latin typeface="Times New Roman" panose="02020603050405020304" pitchFamily="18" charset="0"/>
                <a:ea typeface="Cambria" panose="02040503050406030204" pitchFamily="18" charset="0"/>
                <a:cs typeface="Times New Roman" panose="02020603050405020304" pitchFamily="18" charset="0"/>
              </a:rPr>
              <a:t>Officiis</a:t>
            </a:r>
            <a:endParaRPr lang="en-CA"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205E86-A6B9-4212-9958-D9581E00A861}"/>
              </a:ext>
            </a:extLst>
          </p:cNvPr>
          <p:cNvSpPr>
            <a:spLocks noGrp="1"/>
          </p:cNvSpPr>
          <p:nvPr>
            <p:ph idx="1"/>
          </p:nvPr>
        </p:nvSpPr>
        <p:spPr>
          <a:xfrm>
            <a:off x="838200" y="1703350"/>
            <a:ext cx="6306879" cy="4713398"/>
          </a:xfrm>
        </p:spPr>
        <p:txBody>
          <a:bodyPr>
            <a:normAutofit fontScale="85000" lnSpcReduction="20000"/>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was the second book printed in Europe, after the Gutenberg Bible</a:t>
            </a:r>
          </a:p>
          <a:p>
            <a:r>
              <a:rPr lang="en-US" dirty="0">
                <a:latin typeface="Times New Roman" panose="02020603050405020304" pitchFamily="18" charset="0"/>
                <a:ea typeface="Cambria" panose="02040503050406030204" pitchFamily="18" charset="0"/>
                <a:cs typeface="Times New Roman" panose="02020603050405020304" pitchFamily="18" charset="0"/>
              </a:rPr>
              <a:t>was the third book to be printed—third only to the Gutenberg Bible and Donatus's "Ars Minor", which was the first printed book</a:t>
            </a:r>
          </a:p>
          <a:p>
            <a:r>
              <a:rPr lang="en-US" dirty="0">
                <a:latin typeface="Times New Roman" panose="02020603050405020304" pitchFamily="18" charset="0"/>
                <a:ea typeface="Cambria" panose="02040503050406030204" pitchFamily="18" charset="0"/>
                <a:cs typeface="Times New Roman" panose="02020603050405020304" pitchFamily="18" charset="0"/>
              </a:rPr>
              <a:t>In the 17th century it was a standard text at English schools (Westminster and Eton) and universities (Cambridge and Oxford)</a:t>
            </a:r>
          </a:p>
          <a:p>
            <a:r>
              <a:rPr lang="en-US" dirty="0">
                <a:latin typeface="Times New Roman" panose="02020603050405020304" pitchFamily="18" charset="0"/>
                <a:ea typeface="Cambria" panose="02040503050406030204" pitchFamily="18" charset="0"/>
                <a:cs typeface="Times New Roman" panose="02020603050405020304" pitchFamily="18" charset="0"/>
              </a:rPr>
              <a:t>Voltaire said of De </a:t>
            </a:r>
            <a:r>
              <a:rPr lang="en-US" dirty="0" err="1">
                <a:latin typeface="Times New Roman" panose="02020603050405020304" pitchFamily="18" charset="0"/>
                <a:ea typeface="Cambria" panose="02040503050406030204" pitchFamily="18" charset="0"/>
                <a:cs typeface="Times New Roman" panose="02020603050405020304" pitchFamily="18" charset="0"/>
              </a:rPr>
              <a:t>Officiis</a:t>
            </a:r>
            <a:r>
              <a:rPr lang="en-US" dirty="0">
                <a:latin typeface="Times New Roman" panose="02020603050405020304" pitchFamily="18" charset="0"/>
                <a:ea typeface="Cambria" panose="02040503050406030204" pitchFamily="18" charset="0"/>
                <a:cs typeface="Times New Roman" panose="02020603050405020304" pitchFamily="18" charset="0"/>
              </a:rPr>
              <a:t> "No one will ever write anything more wise”</a:t>
            </a:r>
          </a:p>
          <a:p>
            <a:r>
              <a:rPr lang="en-US" b="0" i="0" dirty="0">
                <a:solidFill>
                  <a:srgbClr val="000000"/>
                </a:solidFill>
                <a:effectLst/>
                <a:latin typeface="Times New Roman" panose="02020603050405020304" pitchFamily="18" charset="0"/>
                <a:cs typeface="Times New Roman" panose="02020603050405020304" pitchFamily="18" charset="0"/>
              </a:rPr>
              <a:t>Frederick the Great has called it “the best work on morals that has been or can be written”</a:t>
            </a:r>
          </a:p>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Cicero himself considered it to be his masterpiece</a:t>
            </a:r>
            <a:endParaRPr lang="en-US"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54CB0DF6-5875-43F1-9AD7-CFF3BE061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948" y="242852"/>
            <a:ext cx="3642852" cy="56466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779017-FAF3-419F-BF90-F4BB1DF54D24}"/>
              </a:ext>
            </a:extLst>
          </p:cNvPr>
          <p:cNvSpPr txBox="1"/>
          <p:nvPr/>
        </p:nvSpPr>
        <p:spPr>
          <a:xfrm>
            <a:off x="7410889" y="6002085"/>
            <a:ext cx="4481623" cy="738664"/>
          </a:xfrm>
          <a:prstGeom prst="rect">
            <a:avLst/>
          </a:prstGeom>
          <a:noFill/>
        </p:spPr>
        <p:txBody>
          <a:bodyPr wrap="square" rtlCol="0">
            <a:spAutoFit/>
          </a:bodyPr>
          <a:lstStyle/>
          <a:p>
            <a:r>
              <a:rPr lang="en-US" sz="1400" b="0" i="0" u="none" strike="noStrike" dirty="0">
                <a:effectLst/>
                <a:latin typeface="Cambria" panose="02040503050406030204" pitchFamily="18" charset="0"/>
                <a:ea typeface="Cambria" panose="02040503050406030204" pitchFamily="18" charset="0"/>
              </a:rPr>
              <a:t>Henry VIII's childhood copy of De </a:t>
            </a:r>
            <a:r>
              <a:rPr lang="en-US" sz="1400" b="0" i="0" u="none" strike="noStrike" dirty="0" err="1">
                <a:effectLst/>
                <a:latin typeface="Cambria" panose="02040503050406030204" pitchFamily="18" charset="0"/>
                <a:ea typeface="Cambria" panose="02040503050406030204" pitchFamily="18" charset="0"/>
              </a:rPr>
              <a:t>Officiis</a:t>
            </a:r>
            <a:r>
              <a:rPr lang="en-US" sz="1400" b="0" i="0" u="none" strike="noStrike" dirty="0">
                <a:effectLst/>
                <a:latin typeface="Cambria" panose="02040503050406030204" pitchFamily="18" charset="0"/>
                <a:ea typeface="Cambria" panose="02040503050406030204" pitchFamily="18" charset="0"/>
              </a:rPr>
              <a:t>, bearing the inscription "Thys boke is </a:t>
            </a:r>
            <a:r>
              <a:rPr lang="en-US" sz="1400" b="0" i="0" u="none" strike="noStrike" dirty="0" err="1">
                <a:effectLst/>
                <a:latin typeface="Cambria" panose="02040503050406030204" pitchFamily="18" charset="0"/>
                <a:ea typeface="Cambria" panose="02040503050406030204" pitchFamily="18" charset="0"/>
              </a:rPr>
              <a:t>myne</a:t>
            </a:r>
            <a:r>
              <a:rPr lang="en-US" sz="1400" b="0" i="0" u="none" strike="noStrike" dirty="0">
                <a:effectLst/>
                <a:latin typeface="Cambria" panose="02040503050406030204" pitchFamily="18" charset="0"/>
                <a:ea typeface="Cambria" panose="02040503050406030204" pitchFamily="18" charset="0"/>
              </a:rPr>
              <a:t>" in his hand, from the collection of the Folger Shakespeare Library.</a:t>
            </a:r>
            <a:endParaRPr lang="en-CA"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572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7B561-DE70-4A03-9901-23117CF02DBB}"/>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Philosophy and morals</a:t>
            </a:r>
          </a:p>
        </p:txBody>
      </p:sp>
      <p:sp>
        <p:nvSpPr>
          <p:cNvPr id="3" name="Content Placeholder 2">
            <a:extLst>
              <a:ext uri="{FF2B5EF4-FFF2-40B4-BE49-F238E27FC236}">
                <a16:creationId xmlns:a16="http://schemas.microsoft.com/office/drawing/2014/main" id="{74D61E97-C209-4C2B-B442-65C72DBC3493}"/>
              </a:ext>
            </a:extLst>
          </p:cNvPr>
          <p:cNvSpPr>
            <a:spLocks noGrp="1"/>
          </p:cNvSpPr>
          <p:nvPr>
            <p:ph idx="1"/>
          </p:nvPr>
        </p:nvSpPr>
        <p:spPr>
          <a:xfrm>
            <a:off x="838200" y="1825624"/>
            <a:ext cx="10559902" cy="3315217"/>
          </a:xfrm>
        </p:spPr>
        <p:txBody>
          <a:bodyPr>
            <a:normAutofit fontScale="92500"/>
          </a:bodyPr>
          <a:lstStyle/>
          <a:p>
            <a:r>
              <a:rPr lang="en-CA" dirty="0">
                <a:latin typeface="Times New Roman" panose="02020603050405020304" pitchFamily="18" charset="0"/>
                <a:cs typeface="Times New Roman" panose="02020603050405020304" pitchFamily="18" charset="0"/>
              </a:rPr>
              <a:t>The Ancient Greeks concerned themselves with all kinds of philosophy, but more so in the abstract: Aristotle’s Metaphysics, Plato’s …</a:t>
            </a:r>
          </a:p>
          <a:p>
            <a:r>
              <a:rPr lang="en-CA" dirty="0">
                <a:latin typeface="Times New Roman" panose="02020603050405020304" pitchFamily="18" charset="0"/>
                <a:cs typeface="Times New Roman" panose="02020603050405020304" pitchFamily="18" charset="0"/>
              </a:rPr>
              <a:t>Being more practical, the Romans considered ethics to be the only important branch of philosophy (</a:t>
            </a:r>
            <a:r>
              <a:rPr lang="en-US" dirty="0" err="1">
                <a:latin typeface="Times New Roman" panose="02020603050405020304" pitchFamily="18" charset="0"/>
                <a:cs typeface="Times New Roman" panose="02020603050405020304" pitchFamily="18" charset="0"/>
              </a:rPr>
              <a:t>φιλοσοφί</a:t>
            </a:r>
            <a:r>
              <a:rPr lang="en-US" dirty="0">
                <a:latin typeface="Times New Roman" panose="02020603050405020304" pitchFamily="18" charset="0"/>
                <a:cs typeface="Times New Roman" panose="02020603050405020304" pitchFamily="18" charset="0"/>
              </a:rPr>
              <a:t>α, philosophia, 'love of wisdom’</a:t>
            </a:r>
            <a:r>
              <a:rPr lang="en-CA" dirty="0">
                <a:latin typeface="Times New Roman" panose="02020603050405020304" pitchFamily="18" charset="0"/>
                <a:cs typeface="Times New Roman" panose="02020603050405020304" pitchFamily="18" charset="0"/>
              </a:rPr>
              <a:t>)</a:t>
            </a:r>
          </a:p>
          <a:p>
            <a:r>
              <a:rPr lang="en-CA" dirty="0">
                <a:latin typeface="Times New Roman" panose="02020603050405020304" pitchFamily="18" charset="0"/>
                <a:cs typeface="Times New Roman" panose="02020603050405020304" pitchFamily="18" charset="0"/>
              </a:rPr>
              <a:t>The word “morals” in Latin is “</a:t>
            </a:r>
            <a:r>
              <a:rPr lang="en-CA" dirty="0" err="1">
                <a:latin typeface="Times New Roman" panose="02020603050405020304" pitchFamily="18" charset="0"/>
                <a:cs typeface="Times New Roman" panose="02020603050405020304" pitchFamily="18" charset="0"/>
              </a:rPr>
              <a:t>mos</a:t>
            </a:r>
            <a:r>
              <a:rPr lang="en-CA" dirty="0">
                <a:latin typeface="Times New Roman" panose="02020603050405020304" pitchFamily="18" charset="0"/>
                <a:cs typeface="Times New Roman" panose="02020603050405020304" pitchFamily="18" charset="0"/>
              </a:rPr>
              <a:t>, mores”</a:t>
            </a:r>
          </a:p>
          <a:p>
            <a:pPr lvl="1"/>
            <a:r>
              <a:rPr lang="en-CA" dirty="0">
                <a:latin typeface="Times New Roman" panose="02020603050405020304" pitchFamily="18" charset="0"/>
                <a:cs typeface="Times New Roman" panose="02020603050405020304" pitchFamily="18" charset="0"/>
              </a:rPr>
              <a:t>Not only translating to morals and principles (in the plural “mores”)</a:t>
            </a:r>
          </a:p>
          <a:p>
            <a:pPr lvl="1"/>
            <a:r>
              <a:rPr lang="en-CA" dirty="0">
                <a:latin typeface="Times New Roman" panose="02020603050405020304" pitchFamily="18" charset="0"/>
                <a:cs typeface="Times New Roman" panose="02020603050405020304" pitchFamily="18" charset="0"/>
              </a:rPr>
              <a:t>But also to behaviour, conduct</a:t>
            </a:r>
          </a:p>
          <a:p>
            <a:pPr lvl="1"/>
            <a:r>
              <a:rPr lang="en-CA" dirty="0">
                <a:latin typeface="Times New Roman" panose="02020603050405020304" pitchFamily="18" charset="0"/>
                <a:cs typeface="Times New Roman" panose="02020603050405020304" pitchFamily="18" charset="0"/>
              </a:rPr>
              <a:t>Custom, habit (see </a:t>
            </a:r>
            <a:r>
              <a:rPr lang="en-CA" dirty="0" err="1">
                <a:latin typeface="Times New Roman" panose="02020603050405020304" pitchFamily="18" charset="0"/>
                <a:cs typeface="Times New Roman" panose="02020603050405020304" pitchFamily="18" charset="0"/>
              </a:rPr>
              <a:t>mos</a:t>
            </a:r>
            <a:r>
              <a:rPr lang="en-CA" dirty="0">
                <a:latin typeface="Times New Roman" panose="02020603050405020304" pitchFamily="18" charset="0"/>
                <a:cs typeface="Times New Roman" panose="02020603050405020304" pitchFamily="18" charset="0"/>
              </a:rPr>
              <a:t> maiorum)</a:t>
            </a:r>
          </a:p>
        </p:txBody>
      </p:sp>
      <p:pic>
        <p:nvPicPr>
          <p:cNvPr id="5" name="Picture 4">
            <a:extLst>
              <a:ext uri="{FF2B5EF4-FFF2-40B4-BE49-F238E27FC236}">
                <a16:creationId xmlns:a16="http://schemas.microsoft.com/office/drawing/2014/main" id="{10F03388-10E4-4621-AFD3-C97120119F0D}"/>
              </a:ext>
            </a:extLst>
          </p:cNvPr>
          <p:cNvPicPr>
            <a:picLocks noChangeAspect="1"/>
          </p:cNvPicPr>
          <p:nvPr/>
        </p:nvPicPr>
        <p:blipFill>
          <a:blip r:embed="rId2"/>
          <a:stretch>
            <a:fillRect/>
          </a:stretch>
        </p:blipFill>
        <p:spPr>
          <a:xfrm>
            <a:off x="838200" y="5299014"/>
            <a:ext cx="6813900" cy="1193861"/>
          </a:xfrm>
          <a:prstGeom prst="rect">
            <a:avLst/>
          </a:prstGeom>
        </p:spPr>
      </p:pic>
    </p:spTree>
    <p:extLst>
      <p:ext uri="{BB962C8B-B14F-4D97-AF65-F5344CB8AC3E}">
        <p14:creationId xmlns:p14="http://schemas.microsoft.com/office/powerpoint/2010/main" val="340751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C0EE5-7010-491A-9F1E-AB7C96C6960B}"/>
              </a:ext>
            </a:extLst>
          </p:cNvPr>
          <p:cNvPicPr>
            <a:picLocks noChangeAspect="1"/>
          </p:cNvPicPr>
          <p:nvPr/>
        </p:nvPicPr>
        <p:blipFill>
          <a:blip r:embed="rId2"/>
          <a:stretch>
            <a:fillRect/>
          </a:stretch>
        </p:blipFill>
        <p:spPr>
          <a:xfrm>
            <a:off x="394010" y="2886740"/>
            <a:ext cx="11435640" cy="1057939"/>
          </a:xfrm>
          <a:prstGeom prst="rect">
            <a:avLst/>
          </a:prstGeom>
        </p:spPr>
      </p:pic>
    </p:spTree>
    <p:extLst>
      <p:ext uri="{BB962C8B-B14F-4D97-AF65-F5344CB8AC3E}">
        <p14:creationId xmlns:p14="http://schemas.microsoft.com/office/powerpoint/2010/main" val="179708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0809-3260-4ABE-8628-BCEABA06DECA}"/>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Now for the contents</a:t>
            </a:r>
          </a:p>
        </p:txBody>
      </p:sp>
      <p:sp>
        <p:nvSpPr>
          <p:cNvPr id="3" name="Content Placeholder 2">
            <a:extLst>
              <a:ext uri="{FF2B5EF4-FFF2-40B4-BE49-F238E27FC236}">
                <a16:creationId xmlns:a16="http://schemas.microsoft.com/office/drawing/2014/main" id="{C0C9B985-F652-4A21-83F9-56731895B757}"/>
              </a:ext>
            </a:extLst>
          </p:cNvPr>
          <p:cNvSpPr>
            <a:spLocks noGrp="1"/>
          </p:cNvSpPr>
          <p:nvPr>
            <p:ph idx="1"/>
          </p:nvPr>
        </p:nvSpPr>
        <p:spPr/>
        <p:txBody>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a:t>
            </a:r>
            <a:r>
              <a:rPr lang="en-US" b="1" dirty="0">
                <a:latin typeface="Times New Roman" panose="02020603050405020304" pitchFamily="18" charset="0"/>
                <a:ea typeface="Cambria" panose="02040503050406030204" pitchFamily="18" charset="0"/>
                <a:cs typeface="Times New Roman" panose="02020603050405020304" pitchFamily="18" charset="0"/>
              </a:rPr>
              <a:t>De </a:t>
            </a:r>
            <a:r>
              <a:rPr lang="en-US" b="1" dirty="0" err="1">
                <a:latin typeface="Times New Roman" panose="02020603050405020304" pitchFamily="18" charset="0"/>
                <a:ea typeface="Cambria" panose="02040503050406030204" pitchFamily="18" charset="0"/>
                <a:cs typeface="Times New Roman" panose="02020603050405020304" pitchFamily="18" charset="0"/>
              </a:rPr>
              <a:t>Officiis</a:t>
            </a:r>
            <a:r>
              <a:rPr lang="en-US" b="1" dirty="0">
                <a:latin typeface="Times New Roman" panose="02020603050405020304" pitchFamily="18" charset="0"/>
                <a:ea typeface="Cambria" panose="02040503050406030204" pitchFamily="18" charset="0"/>
                <a:cs typeface="Times New Roman" panose="02020603050405020304" pitchFamily="18" charset="0"/>
              </a:rPr>
              <a:t> </a:t>
            </a:r>
            <a:r>
              <a:rPr lang="en-US" dirty="0">
                <a:latin typeface="Times New Roman" panose="02020603050405020304" pitchFamily="18" charset="0"/>
                <a:ea typeface="Cambria" panose="02040503050406030204" pitchFamily="18" charset="0"/>
                <a:cs typeface="Times New Roman" panose="02020603050405020304" pitchFamily="18" charset="0"/>
              </a:rPr>
              <a:t>(</a:t>
            </a:r>
            <a:r>
              <a:rPr lang="en-US" b="1" dirty="0">
                <a:latin typeface="Times New Roman" panose="02020603050405020304" pitchFamily="18" charset="0"/>
                <a:ea typeface="Cambria" panose="02040503050406030204" pitchFamily="18" charset="0"/>
                <a:cs typeface="Times New Roman" panose="02020603050405020304" pitchFamily="18" charset="0"/>
              </a:rPr>
              <a:t>On Duties </a:t>
            </a:r>
            <a:r>
              <a:rPr lang="en-US" dirty="0">
                <a:latin typeface="Times New Roman" panose="02020603050405020304" pitchFamily="18" charset="0"/>
                <a:ea typeface="Cambria" panose="02040503050406030204" pitchFamily="18" charset="0"/>
                <a:cs typeface="Times New Roman" panose="02020603050405020304" pitchFamily="18" charset="0"/>
              </a:rPr>
              <a:t>or </a:t>
            </a:r>
            <a:r>
              <a:rPr lang="en-US" b="1" dirty="0">
                <a:latin typeface="Times New Roman" panose="02020603050405020304" pitchFamily="18" charset="0"/>
                <a:ea typeface="Cambria" panose="02040503050406030204" pitchFamily="18" charset="0"/>
                <a:cs typeface="Times New Roman" panose="02020603050405020304" pitchFamily="18" charset="0"/>
              </a:rPr>
              <a:t>On Obligations</a:t>
            </a:r>
            <a:r>
              <a:rPr lang="en-US" dirty="0">
                <a:latin typeface="Times New Roman" panose="02020603050405020304" pitchFamily="18" charset="0"/>
                <a:ea typeface="Cambria" panose="02040503050406030204" pitchFamily="18" charset="0"/>
                <a:cs typeface="Times New Roman" panose="02020603050405020304" pitchFamily="18" charset="0"/>
              </a:rPr>
              <a:t>) is a 44 BC treatise by Marcus Tullius Cicero divided into three books, in which Cicero expounds his conception of the best way to live, behave, and observe moral obligations. The work discusses what is honorable (Book I), what is to one's advantage (Book II), and what to do when the honorable and private gain apparently conflict (Book III). For the first two books Cicero was dependent on the Stoic philosopher </a:t>
            </a:r>
            <a:r>
              <a:rPr lang="en-US" dirty="0" err="1">
                <a:latin typeface="Times New Roman" panose="02020603050405020304" pitchFamily="18" charset="0"/>
                <a:ea typeface="Cambria" panose="02040503050406030204" pitchFamily="18" charset="0"/>
                <a:cs typeface="Times New Roman" panose="02020603050405020304" pitchFamily="18" charset="0"/>
              </a:rPr>
              <a:t>Panaetius</a:t>
            </a:r>
            <a:r>
              <a:rPr lang="en-US" dirty="0">
                <a:latin typeface="Times New Roman" panose="02020603050405020304" pitchFamily="18" charset="0"/>
                <a:ea typeface="Cambria" panose="02040503050406030204" pitchFamily="18" charset="0"/>
                <a:cs typeface="Times New Roman" panose="02020603050405020304" pitchFamily="18" charset="0"/>
              </a:rPr>
              <a:t>, but wrote more independently for the third book.” </a:t>
            </a:r>
            <a:r>
              <a:rPr lang="en-CA" dirty="0">
                <a:latin typeface="Times New Roman" panose="02020603050405020304" pitchFamily="18" charset="0"/>
                <a:ea typeface="Cambria" panose="02040503050406030204" pitchFamily="18" charset="0"/>
                <a:cs typeface="Times New Roman" panose="02020603050405020304" pitchFamily="18" charset="0"/>
                <a:hlinkClick r:id="rId3"/>
              </a:rPr>
              <a:t>De </a:t>
            </a:r>
            <a:r>
              <a:rPr lang="en-CA" dirty="0" err="1">
                <a:latin typeface="Times New Roman" panose="02020603050405020304" pitchFamily="18" charset="0"/>
                <a:ea typeface="Cambria" panose="02040503050406030204" pitchFamily="18" charset="0"/>
                <a:cs typeface="Times New Roman" panose="02020603050405020304" pitchFamily="18" charset="0"/>
                <a:hlinkClick r:id="rId3"/>
              </a:rPr>
              <a:t>Officiis</a:t>
            </a:r>
            <a:r>
              <a:rPr lang="en-CA" dirty="0">
                <a:latin typeface="Times New Roman" panose="02020603050405020304" pitchFamily="18" charset="0"/>
                <a:ea typeface="Cambria" panose="02040503050406030204" pitchFamily="18" charset="0"/>
                <a:cs typeface="Times New Roman" panose="02020603050405020304" pitchFamily="18" charset="0"/>
                <a:hlinkClick r:id="rId3"/>
              </a:rPr>
              <a:t> - Wikipedia</a:t>
            </a:r>
            <a:endParaRPr lang="en-CA" dirty="0">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62039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A925-2EF3-4BF2-B038-8080DD8587A8}"/>
              </a:ext>
            </a:extLst>
          </p:cNvPr>
          <p:cNvSpPr>
            <a:spLocks noGrp="1"/>
          </p:cNvSpPr>
          <p:nvPr>
            <p:ph type="title"/>
          </p:nvPr>
        </p:nvSpPr>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What I think about it?</a:t>
            </a:r>
          </a:p>
        </p:txBody>
      </p:sp>
      <p:sp>
        <p:nvSpPr>
          <p:cNvPr id="3" name="Content Placeholder 2">
            <a:extLst>
              <a:ext uri="{FF2B5EF4-FFF2-40B4-BE49-F238E27FC236}">
                <a16:creationId xmlns:a16="http://schemas.microsoft.com/office/drawing/2014/main" id="{13918EF0-D9F5-4F80-BA7A-785E85E93AEA}"/>
              </a:ext>
            </a:extLst>
          </p:cNvPr>
          <p:cNvSpPr>
            <a:spLocks noGrp="1"/>
          </p:cNvSpPr>
          <p:nvPr>
            <p:ph idx="1"/>
          </p:nvPr>
        </p:nvSpPr>
        <p:spPr>
          <a:xfrm>
            <a:off x="838200" y="1804359"/>
            <a:ext cx="10515600" cy="4351338"/>
          </a:xfrm>
        </p:spPr>
        <p:txBody>
          <a:bodyPr/>
          <a:lstStyle/>
          <a:p>
            <a:r>
              <a:rPr lang="en-CA" dirty="0">
                <a:latin typeface="Times New Roman" panose="02020603050405020304" pitchFamily="18" charset="0"/>
                <a:ea typeface="Cambria" panose="02040503050406030204" pitchFamily="18" charset="0"/>
                <a:cs typeface="Times New Roman" panose="02020603050405020304" pitchFamily="18" charset="0"/>
              </a:rPr>
              <a:t>Great advice from one of the greatest men to live on this planet…</a:t>
            </a:r>
          </a:p>
          <a:p>
            <a:r>
              <a:rPr lang="en-CA" dirty="0">
                <a:latin typeface="Times New Roman" panose="02020603050405020304" pitchFamily="18" charset="0"/>
                <a:ea typeface="Cambria" panose="02040503050406030204" pitchFamily="18" charset="0"/>
                <a:cs typeface="Times New Roman" panose="02020603050405020304" pitchFamily="18" charset="0"/>
              </a:rPr>
              <a:t>I’ll tell you more once I finish reading it.</a:t>
            </a:r>
          </a:p>
        </p:txBody>
      </p:sp>
    </p:spTree>
    <p:extLst>
      <p:ext uri="{BB962C8B-B14F-4D97-AF65-F5344CB8AC3E}">
        <p14:creationId xmlns:p14="http://schemas.microsoft.com/office/powerpoint/2010/main" val="3016132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TotalTime>
  <Words>1562</Words>
  <Application>Microsoft Office PowerPoint</Application>
  <PresentationFormat>Widescreen</PresentationFormat>
  <Paragraphs>94</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vt:lpstr>
      <vt:lpstr>Times New Roman</vt:lpstr>
      <vt:lpstr>Office Theme</vt:lpstr>
      <vt:lpstr>DE OFFICIIS MARCVS TVLLIVS CICERON (CICERO)</vt:lpstr>
      <vt:lpstr>Introduction</vt:lpstr>
      <vt:lpstr>Cicero</vt:lpstr>
      <vt:lpstr>PowerPoint Presentation</vt:lpstr>
      <vt:lpstr>De Officiis</vt:lpstr>
      <vt:lpstr>Philosophy and morals</vt:lpstr>
      <vt:lpstr>PowerPoint Presentation</vt:lpstr>
      <vt:lpstr>Now for the contents</vt:lpstr>
      <vt:lpstr>What I think about it?</vt:lpstr>
      <vt:lpstr>Paragraph 13 - Search after truth</vt:lpstr>
      <vt:lpstr>Paragraph 13 cont.</vt:lpstr>
      <vt:lpstr>Paragraph 14</vt:lpstr>
      <vt:lpstr>Paragraph 14 cont</vt:lpstr>
      <vt:lpstr>The Latin text</vt:lpstr>
      <vt:lpstr>English translation</vt:lpstr>
      <vt:lpstr>English translation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OFFICIIS by MARCVS TVLLIVS CICERONIS (CICERO)</dc:title>
  <dc:creator>Daniel Girvitz</dc:creator>
  <cp:lastModifiedBy>Daniel Girvitz</cp:lastModifiedBy>
  <cp:revision>14</cp:revision>
  <dcterms:created xsi:type="dcterms:W3CDTF">2022-03-28T06:12:27Z</dcterms:created>
  <dcterms:modified xsi:type="dcterms:W3CDTF">2022-08-12T06:58:08Z</dcterms:modified>
</cp:coreProperties>
</file>